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321" r:id="rId2"/>
    <p:sldId id="439" r:id="rId3"/>
    <p:sldId id="339" r:id="rId4"/>
    <p:sldId id="434" r:id="rId5"/>
    <p:sldId id="278" r:id="rId6"/>
    <p:sldId id="279" r:id="rId7"/>
    <p:sldId id="280" r:id="rId8"/>
    <p:sldId id="281" r:id="rId9"/>
    <p:sldId id="437" r:id="rId10"/>
    <p:sldId id="435" r:id="rId11"/>
    <p:sldId id="436" r:id="rId12"/>
    <p:sldId id="438" r:id="rId13"/>
    <p:sldId id="449" r:id="rId14"/>
    <p:sldId id="450" r:id="rId15"/>
    <p:sldId id="433" r:id="rId16"/>
    <p:sldId id="441" r:id="rId17"/>
    <p:sldId id="453" r:id="rId18"/>
    <p:sldId id="408" r:id="rId19"/>
    <p:sldId id="410" r:id="rId20"/>
    <p:sldId id="456" r:id="rId21"/>
  </p:sldIdLst>
  <p:sldSz cx="12192000" cy="6858000"/>
  <p:notesSz cx="6761163" cy="9942513"/>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Казимиренко Олексій Володимирович"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C7E0"/>
    <a:srgbClr val="D5DBE3"/>
    <a:srgbClr val="AAC1DA"/>
    <a:srgbClr val="9CBCDC"/>
    <a:srgbClr val="ACC4DC"/>
    <a:srgbClr val="97B3CD"/>
    <a:srgbClr val="C2CCD8"/>
    <a:srgbClr val="AFC7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15" autoAdjust="0"/>
    <p:restoredTop sz="92079" autoAdjust="0"/>
  </p:normalViewPr>
  <p:slideViewPr>
    <p:cSldViewPr snapToGrid="0">
      <p:cViewPr varScale="1">
        <p:scale>
          <a:sx n="98" d="100"/>
          <a:sy n="98" d="100"/>
        </p:scale>
        <p:origin x="816" y="90"/>
      </p:cViewPr>
      <p:guideLst>
        <p:guide orient="horz" pos="2160"/>
        <p:guide pos="3840"/>
      </p:guideLst>
    </p:cSldViewPr>
  </p:slideViewPr>
  <p:notesTextViewPr>
    <p:cViewPr>
      <p:scale>
        <a:sx n="1" d="1"/>
        <a:sy n="1" d="1"/>
      </p:scale>
      <p:origin x="0" y="0"/>
    </p:cViewPr>
  </p:notesTextViewPr>
  <p:notesViewPr>
    <p:cSldViewPr snapToGrid="0">
      <p:cViewPr varScale="1">
        <p:scale>
          <a:sx n="89" d="100"/>
          <a:sy n="89" d="100"/>
        </p:scale>
        <p:origin x="3798"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9A85DA-5792-466F-9A9B-B8FE4A4777D9}" type="doc">
      <dgm:prSet loTypeId="urn:microsoft.com/office/officeart/2005/8/layout/vList6" loCatId="list" qsTypeId="urn:microsoft.com/office/officeart/2005/8/quickstyle/simple1" qsCatId="simple" csTypeId="urn:microsoft.com/office/officeart/2005/8/colors/accent2_2" csCatId="accent2" phldr="1"/>
      <dgm:spPr/>
      <dgm:t>
        <a:bodyPr/>
        <a:lstStyle/>
        <a:p>
          <a:endParaRPr lang="ru-RU"/>
        </a:p>
      </dgm:t>
    </dgm:pt>
    <dgm:pt modelId="{398CA9DD-B9F9-42F3-A7EF-7AEB994F588B}">
      <dgm:prSet phldrT="[Текст]" custT="1"/>
      <dgm:spPr/>
      <dgm:t>
        <a:bodyPr/>
        <a:lstStyle/>
        <a:p>
          <a:r>
            <a:rPr lang="uk-UA" sz="2800" dirty="0"/>
            <a:t>Комунікація</a:t>
          </a:r>
          <a:endParaRPr lang="ru-RU" sz="3600" dirty="0"/>
        </a:p>
      </dgm:t>
    </dgm:pt>
    <dgm:pt modelId="{EB275365-7703-4B25-B084-2B13DDD7A2E6}" type="parTrans" cxnId="{2FFE96C3-AD05-42A3-BE59-81068B099F14}">
      <dgm:prSet/>
      <dgm:spPr/>
      <dgm:t>
        <a:bodyPr/>
        <a:lstStyle/>
        <a:p>
          <a:endParaRPr lang="ru-RU"/>
        </a:p>
      </dgm:t>
    </dgm:pt>
    <dgm:pt modelId="{A4A5A2E0-15E6-4BEE-B4A8-977147171BCF}" type="sibTrans" cxnId="{2FFE96C3-AD05-42A3-BE59-81068B099F14}">
      <dgm:prSet/>
      <dgm:spPr/>
      <dgm:t>
        <a:bodyPr/>
        <a:lstStyle/>
        <a:p>
          <a:endParaRPr lang="ru-RU"/>
        </a:p>
      </dgm:t>
    </dgm:pt>
    <dgm:pt modelId="{42619224-5E85-42A6-8A1C-CF89461AE938}">
      <dgm:prSet phldrT="[Текст]" custT="1"/>
      <dgm:spPr/>
      <dgm:t>
        <a:bodyPr/>
        <a:lstStyle/>
        <a:p>
          <a:r>
            <a:rPr lang="uk-UA" sz="2000" b="0" i="0" noProof="0" dirty="0"/>
            <a:t>Взаємодія між людьми за допомогою вербального або невербального спілкування, обмін інформацією.</a:t>
          </a:r>
          <a:endParaRPr lang="uk-UA" sz="2000" noProof="0" dirty="0"/>
        </a:p>
      </dgm:t>
    </dgm:pt>
    <dgm:pt modelId="{F604DF01-C114-4B16-BD3A-0E96E969C72A}" type="parTrans" cxnId="{D26D1573-F0FA-426D-BAED-E0D2265BFF4E}">
      <dgm:prSet/>
      <dgm:spPr/>
      <dgm:t>
        <a:bodyPr/>
        <a:lstStyle/>
        <a:p>
          <a:endParaRPr lang="ru-RU"/>
        </a:p>
      </dgm:t>
    </dgm:pt>
    <dgm:pt modelId="{3FFCFAEF-C5F1-48B8-B7FF-25516FB16BF8}" type="sibTrans" cxnId="{D26D1573-F0FA-426D-BAED-E0D2265BFF4E}">
      <dgm:prSet/>
      <dgm:spPr/>
      <dgm:t>
        <a:bodyPr/>
        <a:lstStyle/>
        <a:p>
          <a:endParaRPr lang="ru-RU"/>
        </a:p>
      </dgm:t>
    </dgm:pt>
    <dgm:pt modelId="{CECCC19E-AEA0-493B-A9BB-0011553CD293}">
      <dgm:prSet phldrT="[Текст]" custT="1"/>
      <dgm:spPr/>
      <dgm:t>
        <a:bodyPr/>
        <a:lstStyle/>
        <a:p>
          <a:r>
            <a:rPr lang="uk-UA" sz="2800" noProof="0" dirty="0"/>
            <a:t>Критичне мислення</a:t>
          </a:r>
        </a:p>
      </dgm:t>
    </dgm:pt>
    <dgm:pt modelId="{DFB7A6DB-E8AF-41D6-9266-9514D3C70BFE}" type="parTrans" cxnId="{4138E0F8-E465-4D49-9DA8-D8B68A13C25F}">
      <dgm:prSet/>
      <dgm:spPr/>
      <dgm:t>
        <a:bodyPr/>
        <a:lstStyle/>
        <a:p>
          <a:endParaRPr lang="ru-RU"/>
        </a:p>
      </dgm:t>
    </dgm:pt>
    <dgm:pt modelId="{C997A302-528F-4FDB-9DD0-F120D5A33200}" type="sibTrans" cxnId="{4138E0F8-E465-4D49-9DA8-D8B68A13C25F}">
      <dgm:prSet/>
      <dgm:spPr/>
      <dgm:t>
        <a:bodyPr/>
        <a:lstStyle/>
        <a:p>
          <a:endParaRPr lang="ru-RU"/>
        </a:p>
      </dgm:t>
    </dgm:pt>
    <dgm:pt modelId="{EA1DE382-0BD8-4E21-A9D7-FF86067B0004}">
      <dgm:prSet phldrT="[Текст]"/>
      <dgm:spPr/>
      <dgm:t>
        <a:bodyPr/>
        <a:lstStyle/>
        <a:p>
          <a:r>
            <a:rPr lang="uk-UA" noProof="0" dirty="0"/>
            <a:t>Перевірка інформації, визначення взаємозв’язку між фактами, раціональне мислення, ухвалення правильних рішень і формулювання сильних аргументів.</a:t>
          </a:r>
        </a:p>
      </dgm:t>
    </dgm:pt>
    <dgm:pt modelId="{9C6B1917-E585-4C49-82B2-54738F081B2B}" type="parTrans" cxnId="{A15AB190-4477-43FB-9654-0E2FA8960F8E}">
      <dgm:prSet/>
      <dgm:spPr/>
      <dgm:t>
        <a:bodyPr/>
        <a:lstStyle/>
        <a:p>
          <a:endParaRPr lang="ru-RU"/>
        </a:p>
      </dgm:t>
    </dgm:pt>
    <dgm:pt modelId="{00775A18-BB98-40EC-BBD8-67789F283BEE}" type="sibTrans" cxnId="{A15AB190-4477-43FB-9654-0E2FA8960F8E}">
      <dgm:prSet/>
      <dgm:spPr/>
      <dgm:t>
        <a:bodyPr/>
        <a:lstStyle/>
        <a:p>
          <a:endParaRPr lang="ru-RU"/>
        </a:p>
      </dgm:t>
    </dgm:pt>
    <dgm:pt modelId="{32A61211-3FB0-40FB-9D88-D84E8C4F20A4}">
      <dgm:prSet phldrT="[Текст]" custT="1"/>
      <dgm:spPr/>
      <dgm:t>
        <a:bodyPr/>
        <a:lstStyle/>
        <a:p>
          <a:r>
            <a:rPr lang="uk-UA" sz="2000" dirty="0"/>
            <a:t>Ділове спілкування, </a:t>
          </a:r>
          <a:r>
            <a:rPr lang="uk-UA" sz="2000" noProof="0" dirty="0"/>
            <a:t>презентація та ораторське мистецтво.</a:t>
          </a:r>
          <a:endParaRPr lang="ru-RU" sz="2000" dirty="0"/>
        </a:p>
      </dgm:t>
    </dgm:pt>
    <dgm:pt modelId="{5DBEBDA0-7050-4636-A8AD-00D871C09960}" type="parTrans" cxnId="{56D1F73C-0960-4421-BCD5-FB0C3678A789}">
      <dgm:prSet/>
      <dgm:spPr/>
      <dgm:t>
        <a:bodyPr/>
        <a:lstStyle/>
        <a:p>
          <a:endParaRPr lang="ru-RU"/>
        </a:p>
      </dgm:t>
    </dgm:pt>
    <dgm:pt modelId="{389A2010-ACCF-4D41-A818-56FE6134508F}" type="sibTrans" cxnId="{56D1F73C-0960-4421-BCD5-FB0C3678A789}">
      <dgm:prSet/>
      <dgm:spPr/>
      <dgm:t>
        <a:bodyPr/>
        <a:lstStyle/>
        <a:p>
          <a:endParaRPr lang="ru-RU"/>
        </a:p>
      </dgm:t>
    </dgm:pt>
    <dgm:pt modelId="{0E45D77F-BB9A-4481-B10F-86A249CDCBE5}" type="pres">
      <dgm:prSet presAssocID="{EB9A85DA-5792-466F-9A9B-B8FE4A4777D9}" presName="Name0" presStyleCnt="0">
        <dgm:presLayoutVars>
          <dgm:dir/>
          <dgm:animLvl val="lvl"/>
          <dgm:resizeHandles/>
        </dgm:presLayoutVars>
      </dgm:prSet>
      <dgm:spPr/>
    </dgm:pt>
    <dgm:pt modelId="{5AD1C3E4-C61F-44A0-AE1B-6A1E759402F7}" type="pres">
      <dgm:prSet presAssocID="{398CA9DD-B9F9-42F3-A7EF-7AEB994F588B}" presName="linNode" presStyleCnt="0"/>
      <dgm:spPr/>
    </dgm:pt>
    <dgm:pt modelId="{C17131F1-BA6E-4314-8D16-131F3A7DC162}" type="pres">
      <dgm:prSet presAssocID="{398CA9DD-B9F9-42F3-A7EF-7AEB994F588B}" presName="parentShp" presStyleLbl="node1" presStyleIdx="0" presStyleCnt="2" custScaleX="74081">
        <dgm:presLayoutVars>
          <dgm:bulletEnabled val="1"/>
        </dgm:presLayoutVars>
      </dgm:prSet>
      <dgm:spPr/>
    </dgm:pt>
    <dgm:pt modelId="{85F1036E-2EC2-4D19-91A5-1AEBC8BAE01D}" type="pres">
      <dgm:prSet presAssocID="{398CA9DD-B9F9-42F3-A7EF-7AEB994F588B}" presName="childShp" presStyleLbl="bgAccFollowNode1" presStyleIdx="0" presStyleCnt="2" custScaleX="127668">
        <dgm:presLayoutVars>
          <dgm:bulletEnabled val="1"/>
        </dgm:presLayoutVars>
      </dgm:prSet>
      <dgm:spPr/>
    </dgm:pt>
    <dgm:pt modelId="{60616184-17BD-4EFC-88D3-6DB87898C0F7}" type="pres">
      <dgm:prSet presAssocID="{A4A5A2E0-15E6-4BEE-B4A8-977147171BCF}" presName="spacing" presStyleCnt="0"/>
      <dgm:spPr/>
    </dgm:pt>
    <dgm:pt modelId="{0F21FA90-C8AB-442E-BF79-A0AE4878CE9C}" type="pres">
      <dgm:prSet presAssocID="{CECCC19E-AEA0-493B-A9BB-0011553CD293}" presName="linNode" presStyleCnt="0"/>
      <dgm:spPr/>
    </dgm:pt>
    <dgm:pt modelId="{5A6FC75B-307F-4DCF-8D57-A1C01381AC81}" type="pres">
      <dgm:prSet presAssocID="{CECCC19E-AEA0-493B-A9BB-0011553CD293}" presName="parentShp" presStyleLbl="node1" presStyleIdx="1" presStyleCnt="2" custScaleX="74081">
        <dgm:presLayoutVars>
          <dgm:bulletEnabled val="1"/>
        </dgm:presLayoutVars>
      </dgm:prSet>
      <dgm:spPr/>
    </dgm:pt>
    <dgm:pt modelId="{32E76F8F-866B-4A7C-988D-D7DDBA2FB12C}" type="pres">
      <dgm:prSet presAssocID="{CECCC19E-AEA0-493B-A9BB-0011553CD293}" presName="childShp" presStyleLbl="bgAccFollowNode1" presStyleIdx="1" presStyleCnt="2" custScaleX="127668">
        <dgm:presLayoutVars>
          <dgm:bulletEnabled val="1"/>
        </dgm:presLayoutVars>
      </dgm:prSet>
      <dgm:spPr/>
    </dgm:pt>
  </dgm:ptLst>
  <dgm:cxnLst>
    <dgm:cxn modelId="{7D79C413-C212-4AC0-9D7A-F407973FFE57}" type="presOf" srcId="{EB9A85DA-5792-466F-9A9B-B8FE4A4777D9}" destId="{0E45D77F-BB9A-4481-B10F-86A249CDCBE5}" srcOrd="0" destOrd="0" presId="urn:microsoft.com/office/officeart/2005/8/layout/vList6"/>
    <dgm:cxn modelId="{60762F1E-7A75-4E5E-BB5C-D994FEC426EE}" type="presOf" srcId="{EA1DE382-0BD8-4E21-A9D7-FF86067B0004}" destId="{32E76F8F-866B-4A7C-988D-D7DDBA2FB12C}" srcOrd="0" destOrd="0" presId="urn:microsoft.com/office/officeart/2005/8/layout/vList6"/>
    <dgm:cxn modelId="{1D571636-F8EC-48E7-AFF6-436E42E9B4F3}" type="presOf" srcId="{CECCC19E-AEA0-493B-A9BB-0011553CD293}" destId="{5A6FC75B-307F-4DCF-8D57-A1C01381AC81}" srcOrd="0" destOrd="0" presId="urn:microsoft.com/office/officeart/2005/8/layout/vList6"/>
    <dgm:cxn modelId="{56D1F73C-0960-4421-BCD5-FB0C3678A789}" srcId="{398CA9DD-B9F9-42F3-A7EF-7AEB994F588B}" destId="{32A61211-3FB0-40FB-9D88-D84E8C4F20A4}" srcOrd="1" destOrd="0" parTransId="{5DBEBDA0-7050-4636-A8AD-00D871C09960}" sibTransId="{389A2010-ACCF-4D41-A818-56FE6134508F}"/>
    <dgm:cxn modelId="{D26D1573-F0FA-426D-BAED-E0D2265BFF4E}" srcId="{398CA9DD-B9F9-42F3-A7EF-7AEB994F588B}" destId="{42619224-5E85-42A6-8A1C-CF89461AE938}" srcOrd="0" destOrd="0" parTransId="{F604DF01-C114-4B16-BD3A-0E96E969C72A}" sibTransId="{3FFCFAEF-C5F1-48B8-B7FF-25516FB16BF8}"/>
    <dgm:cxn modelId="{A15AB190-4477-43FB-9654-0E2FA8960F8E}" srcId="{CECCC19E-AEA0-493B-A9BB-0011553CD293}" destId="{EA1DE382-0BD8-4E21-A9D7-FF86067B0004}" srcOrd="0" destOrd="0" parTransId="{9C6B1917-E585-4C49-82B2-54738F081B2B}" sibTransId="{00775A18-BB98-40EC-BBD8-67789F283BEE}"/>
    <dgm:cxn modelId="{2FFE96C3-AD05-42A3-BE59-81068B099F14}" srcId="{EB9A85DA-5792-466F-9A9B-B8FE4A4777D9}" destId="{398CA9DD-B9F9-42F3-A7EF-7AEB994F588B}" srcOrd="0" destOrd="0" parTransId="{EB275365-7703-4B25-B084-2B13DDD7A2E6}" sibTransId="{A4A5A2E0-15E6-4BEE-B4A8-977147171BCF}"/>
    <dgm:cxn modelId="{952A13E1-00BE-4E9C-A24C-1231463137A6}" type="presOf" srcId="{32A61211-3FB0-40FB-9D88-D84E8C4F20A4}" destId="{85F1036E-2EC2-4D19-91A5-1AEBC8BAE01D}" srcOrd="0" destOrd="1" presId="urn:microsoft.com/office/officeart/2005/8/layout/vList6"/>
    <dgm:cxn modelId="{4138E0F8-E465-4D49-9DA8-D8B68A13C25F}" srcId="{EB9A85DA-5792-466F-9A9B-B8FE4A4777D9}" destId="{CECCC19E-AEA0-493B-A9BB-0011553CD293}" srcOrd="1" destOrd="0" parTransId="{DFB7A6DB-E8AF-41D6-9266-9514D3C70BFE}" sibTransId="{C997A302-528F-4FDB-9DD0-F120D5A33200}"/>
    <dgm:cxn modelId="{A78923FC-8484-43ED-BDE9-B9898B6C6778}" type="presOf" srcId="{398CA9DD-B9F9-42F3-A7EF-7AEB994F588B}" destId="{C17131F1-BA6E-4314-8D16-131F3A7DC162}" srcOrd="0" destOrd="0" presId="urn:microsoft.com/office/officeart/2005/8/layout/vList6"/>
    <dgm:cxn modelId="{74FD70FD-C16E-4F12-85E9-76A8067C1E52}" type="presOf" srcId="{42619224-5E85-42A6-8A1C-CF89461AE938}" destId="{85F1036E-2EC2-4D19-91A5-1AEBC8BAE01D}" srcOrd="0" destOrd="0" presId="urn:microsoft.com/office/officeart/2005/8/layout/vList6"/>
    <dgm:cxn modelId="{01AE460C-6223-4C33-9576-F28E54E86265}" type="presParOf" srcId="{0E45D77F-BB9A-4481-B10F-86A249CDCBE5}" destId="{5AD1C3E4-C61F-44A0-AE1B-6A1E759402F7}" srcOrd="0" destOrd="0" presId="urn:microsoft.com/office/officeart/2005/8/layout/vList6"/>
    <dgm:cxn modelId="{E100C3D7-4E5E-478D-80A4-6A47C8C58E22}" type="presParOf" srcId="{5AD1C3E4-C61F-44A0-AE1B-6A1E759402F7}" destId="{C17131F1-BA6E-4314-8D16-131F3A7DC162}" srcOrd="0" destOrd="0" presId="urn:microsoft.com/office/officeart/2005/8/layout/vList6"/>
    <dgm:cxn modelId="{A5B019FB-013E-4F64-B104-938D552F4696}" type="presParOf" srcId="{5AD1C3E4-C61F-44A0-AE1B-6A1E759402F7}" destId="{85F1036E-2EC2-4D19-91A5-1AEBC8BAE01D}" srcOrd="1" destOrd="0" presId="urn:microsoft.com/office/officeart/2005/8/layout/vList6"/>
    <dgm:cxn modelId="{AD7F9A8D-34EB-4E4D-858B-2F010CC5F3D5}" type="presParOf" srcId="{0E45D77F-BB9A-4481-B10F-86A249CDCBE5}" destId="{60616184-17BD-4EFC-88D3-6DB87898C0F7}" srcOrd="1" destOrd="0" presId="urn:microsoft.com/office/officeart/2005/8/layout/vList6"/>
    <dgm:cxn modelId="{7A7A03FA-A2D2-498C-BE90-A2FEF0B665A7}" type="presParOf" srcId="{0E45D77F-BB9A-4481-B10F-86A249CDCBE5}" destId="{0F21FA90-C8AB-442E-BF79-A0AE4878CE9C}" srcOrd="2" destOrd="0" presId="urn:microsoft.com/office/officeart/2005/8/layout/vList6"/>
    <dgm:cxn modelId="{5F8BEC09-D1D2-44AA-8E39-C5B74621A0B5}" type="presParOf" srcId="{0F21FA90-C8AB-442E-BF79-A0AE4878CE9C}" destId="{5A6FC75B-307F-4DCF-8D57-A1C01381AC81}" srcOrd="0" destOrd="0" presId="urn:microsoft.com/office/officeart/2005/8/layout/vList6"/>
    <dgm:cxn modelId="{88693FC4-3A09-41A3-AC63-0D91B991F982}" type="presParOf" srcId="{0F21FA90-C8AB-442E-BF79-A0AE4878CE9C}" destId="{32E76F8F-866B-4A7C-988D-D7DDBA2FB12C}"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9A85DA-5792-466F-9A9B-B8FE4A4777D9}" type="doc">
      <dgm:prSet loTypeId="urn:microsoft.com/office/officeart/2005/8/layout/vList6" loCatId="list" qsTypeId="urn:microsoft.com/office/officeart/2005/8/quickstyle/simple1" qsCatId="simple" csTypeId="urn:microsoft.com/office/officeart/2005/8/colors/accent2_2" csCatId="accent2" phldr="1"/>
      <dgm:spPr/>
      <dgm:t>
        <a:bodyPr/>
        <a:lstStyle/>
        <a:p>
          <a:endParaRPr lang="ru-RU"/>
        </a:p>
      </dgm:t>
    </dgm:pt>
    <dgm:pt modelId="{398CA9DD-B9F9-42F3-A7EF-7AEB994F588B}">
      <dgm:prSet phldrT="[Текст]"/>
      <dgm:spPr/>
      <dgm:t>
        <a:bodyPr/>
        <a:lstStyle/>
        <a:p>
          <a:r>
            <a:rPr lang="uk-UA" noProof="0" dirty="0" err="1"/>
            <a:t>Сервісність</a:t>
          </a:r>
          <a:r>
            <a:rPr lang="ru-RU" dirty="0"/>
            <a:t> / </a:t>
          </a:r>
          <a:r>
            <a:rPr lang="uk-UA" noProof="0" dirty="0" err="1"/>
            <a:t>Клієнтоорієнтованість</a:t>
          </a:r>
          <a:endParaRPr lang="uk-UA" noProof="0" dirty="0"/>
        </a:p>
      </dgm:t>
    </dgm:pt>
    <dgm:pt modelId="{EB275365-7703-4B25-B084-2B13DDD7A2E6}" type="parTrans" cxnId="{2FFE96C3-AD05-42A3-BE59-81068B099F14}">
      <dgm:prSet/>
      <dgm:spPr/>
      <dgm:t>
        <a:bodyPr/>
        <a:lstStyle/>
        <a:p>
          <a:endParaRPr lang="ru-RU"/>
        </a:p>
      </dgm:t>
    </dgm:pt>
    <dgm:pt modelId="{A4A5A2E0-15E6-4BEE-B4A8-977147171BCF}" type="sibTrans" cxnId="{2FFE96C3-AD05-42A3-BE59-81068B099F14}">
      <dgm:prSet/>
      <dgm:spPr/>
      <dgm:t>
        <a:bodyPr/>
        <a:lstStyle/>
        <a:p>
          <a:endParaRPr lang="ru-RU"/>
        </a:p>
      </dgm:t>
    </dgm:pt>
    <dgm:pt modelId="{42619224-5E85-42A6-8A1C-CF89461AE938}">
      <dgm:prSet phldrT="[Текст]" custT="1"/>
      <dgm:spPr/>
      <dgm:t>
        <a:bodyPr anchor="ctr" anchorCtr="1"/>
        <a:lstStyle/>
        <a:p>
          <a:pPr algn="l"/>
          <a:r>
            <a:rPr lang="uk-UA" sz="2000" noProof="0" dirty="0"/>
            <a:t>Вчасне визначення потреби і бажання своєї аудиторії, щоб конкурувати на ринку праці, товарів і послуг</a:t>
          </a:r>
        </a:p>
      </dgm:t>
    </dgm:pt>
    <dgm:pt modelId="{F604DF01-C114-4B16-BD3A-0E96E969C72A}" type="parTrans" cxnId="{D26D1573-F0FA-426D-BAED-E0D2265BFF4E}">
      <dgm:prSet/>
      <dgm:spPr/>
      <dgm:t>
        <a:bodyPr/>
        <a:lstStyle/>
        <a:p>
          <a:endParaRPr lang="ru-RU"/>
        </a:p>
      </dgm:t>
    </dgm:pt>
    <dgm:pt modelId="{3FFCFAEF-C5F1-48B8-B7FF-25516FB16BF8}" type="sibTrans" cxnId="{D26D1573-F0FA-426D-BAED-E0D2265BFF4E}">
      <dgm:prSet/>
      <dgm:spPr/>
      <dgm:t>
        <a:bodyPr/>
        <a:lstStyle/>
        <a:p>
          <a:endParaRPr lang="ru-RU"/>
        </a:p>
      </dgm:t>
    </dgm:pt>
    <dgm:pt modelId="{CECCC19E-AEA0-493B-A9BB-0011553CD293}">
      <dgm:prSet phldrT="[Текст]"/>
      <dgm:spPr/>
      <dgm:t>
        <a:bodyPr/>
        <a:lstStyle/>
        <a:p>
          <a:r>
            <a:rPr lang="uk-UA" noProof="0" dirty="0"/>
            <a:t>Управління </a:t>
          </a:r>
          <a:r>
            <a:rPr lang="uk-UA" noProof="0" dirty="0" err="1"/>
            <a:t>проєктами</a:t>
          </a:r>
          <a:r>
            <a:rPr lang="uk-UA" noProof="0" dirty="0"/>
            <a:t>, людьми і собою</a:t>
          </a:r>
        </a:p>
      </dgm:t>
    </dgm:pt>
    <dgm:pt modelId="{DFB7A6DB-E8AF-41D6-9266-9514D3C70BFE}" type="parTrans" cxnId="{4138E0F8-E465-4D49-9DA8-D8B68A13C25F}">
      <dgm:prSet/>
      <dgm:spPr/>
      <dgm:t>
        <a:bodyPr/>
        <a:lstStyle/>
        <a:p>
          <a:endParaRPr lang="ru-RU"/>
        </a:p>
      </dgm:t>
    </dgm:pt>
    <dgm:pt modelId="{C997A302-528F-4FDB-9DD0-F120D5A33200}" type="sibTrans" cxnId="{4138E0F8-E465-4D49-9DA8-D8B68A13C25F}">
      <dgm:prSet/>
      <dgm:spPr/>
      <dgm:t>
        <a:bodyPr/>
        <a:lstStyle/>
        <a:p>
          <a:endParaRPr lang="ru-RU"/>
        </a:p>
      </dgm:t>
    </dgm:pt>
    <dgm:pt modelId="{EA1DE382-0BD8-4E21-A9D7-FF86067B0004}">
      <dgm:prSet phldrT="[Текст]" custT="1"/>
      <dgm:spPr/>
      <dgm:t>
        <a:bodyPr/>
        <a:lstStyle/>
        <a:p>
          <a:r>
            <a:rPr lang="uk-UA" sz="2000" noProof="0" dirty="0"/>
            <a:t>Діяльність з вирішення завдань та досягнення цілей </a:t>
          </a:r>
          <a:r>
            <a:rPr lang="uk-UA" sz="2000" noProof="0" dirty="0" err="1"/>
            <a:t>проєкту</a:t>
          </a:r>
          <a:r>
            <a:rPr lang="uk-UA" sz="2000" noProof="0" dirty="0"/>
            <a:t> (</a:t>
          </a:r>
          <a:r>
            <a:rPr lang="uk-UA" sz="2000" b="0" i="0" noProof="0" dirty="0"/>
            <a:t>розробка і реалізація плану управління </a:t>
          </a:r>
          <a:r>
            <a:rPr lang="uk-UA" sz="2000" b="0" i="0" noProof="0" dirty="0" err="1"/>
            <a:t>проєктом</a:t>
          </a:r>
          <a:r>
            <a:rPr lang="uk-UA" sz="2000" b="0" i="0" noProof="0" dirty="0"/>
            <a:t>, лідерство і мотивація команди, управління ризиками та змінами</a:t>
          </a:r>
          <a:r>
            <a:rPr lang="uk-UA" sz="2000" noProof="0" dirty="0"/>
            <a:t>)</a:t>
          </a:r>
        </a:p>
      </dgm:t>
    </dgm:pt>
    <dgm:pt modelId="{9C6B1917-E585-4C49-82B2-54738F081B2B}" type="parTrans" cxnId="{A15AB190-4477-43FB-9654-0E2FA8960F8E}">
      <dgm:prSet/>
      <dgm:spPr/>
      <dgm:t>
        <a:bodyPr/>
        <a:lstStyle/>
        <a:p>
          <a:endParaRPr lang="ru-RU"/>
        </a:p>
      </dgm:t>
    </dgm:pt>
    <dgm:pt modelId="{00775A18-BB98-40EC-BBD8-67789F283BEE}" type="sibTrans" cxnId="{A15AB190-4477-43FB-9654-0E2FA8960F8E}">
      <dgm:prSet/>
      <dgm:spPr/>
      <dgm:t>
        <a:bodyPr/>
        <a:lstStyle/>
        <a:p>
          <a:endParaRPr lang="ru-RU"/>
        </a:p>
      </dgm:t>
    </dgm:pt>
    <dgm:pt modelId="{0E45D77F-BB9A-4481-B10F-86A249CDCBE5}" type="pres">
      <dgm:prSet presAssocID="{EB9A85DA-5792-466F-9A9B-B8FE4A4777D9}" presName="Name0" presStyleCnt="0">
        <dgm:presLayoutVars>
          <dgm:dir/>
          <dgm:animLvl val="lvl"/>
          <dgm:resizeHandles/>
        </dgm:presLayoutVars>
      </dgm:prSet>
      <dgm:spPr/>
    </dgm:pt>
    <dgm:pt modelId="{5AD1C3E4-C61F-44A0-AE1B-6A1E759402F7}" type="pres">
      <dgm:prSet presAssocID="{398CA9DD-B9F9-42F3-A7EF-7AEB994F588B}" presName="linNode" presStyleCnt="0"/>
      <dgm:spPr/>
    </dgm:pt>
    <dgm:pt modelId="{C17131F1-BA6E-4314-8D16-131F3A7DC162}" type="pres">
      <dgm:prSet presAssocID="{398CA9DD-B9F9-42F3-A7EF-7AEB994F588B}" presName="parentShp" presStyleLbl="node1" presStyleIdx="0" presStyleCnt="2" custScaleX="73505">
        <dgm:presLayoutVars>
          <dgm:bulletEnabled val="1"/>
        </dgm:presLayoutVars>
      </dgm:prSet>
      <dgm:spPr/>
    </dgm:pt>
    <dgm:pt modelId="{85F1036E-2EC2-4D19-91A5-1AEBC8BAE01D}" type="pres">
      <dgm:prSet presAssocID="{398CA9DD-B9F9-42F3-A7EF-7AEB994F588B}" presName="childShp" presStyleLbl="bgAccFollowNode1" presStyleIdx="0" presStyleCnt="2" custScaleX="117663">
        <dgm:presLayoutVars>
          <dgm:bulletEnabled val="1"/>
        </dgm:presLayoutVars>
      </dgm:prSet>
      <dgm:spPr/>
    </dgm:pt>
    <dgm:pt modelId="{60616184-17BD-4EFC-88D3-6DB87898C0F7}" type="pres">
      <dgm:prSet presAssocID="{A4A5A2E0-15E6-4BEE-B4A8-977147171BCF}" presName="spacing" presStyleCnt="0"/>
      <dgm:spPr/>
    </dgm:pt>
    <dgm:pt modelId="{0F21FA90-C8AB-442E-BF79-A0AE4878CE9C}" type="pres">
      <dgm:prSet presAssocID="{CECCC19E-AEA0-493B-A9BB-0011553CD293}" presName="linNode" presStyleCnt="0"/>
      <dgm:spPr/>
    </dgm:pt>
    <dgm:pt modelId="{5A6FC75B-307F-4DCF-8D57-A1C01381AC81}" type="pres">
      <dgm:prSet presAssocID="{CECCC19E-AEA0-493B-A9BB-0011553CD293}" presName="parentShp" presStyleLbl="node1" presStyleIdx="1" presStyleCnt="2" custScaleX="73505">
        <dgm:presLayoutVars>
          <dgm:bulletEnabled val="1"/>
        </dgm:presLayoutVars>
      </dgm:prSet>
      <dgm:spPr/>
    </dgm:pt>
    <dgm:pt modelId="{32E76F8F-866B-4A7C-988D-D7DDBA2FB12C}" type="pres">
      <dgm:prSet presAssocID="{CECCC19E-AEA0-493B-A9BB-0011553CD293}" presName="childShp" presStyleLbl="bgAccFollowNode1" presStyleIdx="1" presStyleCnt="2" custScaleX="117663" custScaleY="121745">
        <dgm:presLayoutVars>
          <dgm:bulletEnabled val="1"/>
        </dgm:presLayoutVars>
      </dgm:prSet>
      <dgm:spPr/>
    </dgm:pt>
  </dgm:ptLst>
  <dgm:cxnLst>
    <dgm:cxn modelId="{7D79C413-C212-4AC0-9D7A-F407973FFE57}" type="presOf" srcId="{EB9A85DA-5792-466F-9A9B-B8FE4A4777D9}" destId="{0E45D77F-BB9A-4481-B10F-86A249CDCBE5}" srcOrd="0" destOrd="0" presId="urn:microsoft.com/office/officeart/2005/8/layout/vList6"/>
    <dgm:cxn modelId="{60762F1E-7A75-4E5E-BB5C-D994FEC426EE}" type="presOf" srcId="{EA1DE382-0BD8-4E21-A9D7-FF86067B0004}" destId="{32E76F8F-866B-4A7C-988D-D7DDBA2FB12C}" srcOrd="0" destOrd="0" presId="urn:microsoft.com/office/officeart/2005/8/layout/vList6"/>
    <dgm:cxn modelId="{1D571636-F8EC-48E7-AFF6-436E42E9B4F3}" type="presOf" srcId="{CECCC19E-AEA0-493B-A9BB-0011553CD293}" destId="{5A6FC75B-307F-4DCF-8D57-A1C01381AC81}" srcOrd="0" destOrd="0" presId="urn:microsoft.com/office/officeart/2005/8/layout/vList6"/>
    <dgm:cxn modelId="{D26D1573-F0FA-426D-BAED-E0D2265BFF4E}" srcId="{398CA9DD-B9F9-42F3-A7EF-7AEB994F588B}" destId="{42619224-5E85-42A6-8A1C-CF89461AE938}" srcOrd="0" destOrd="0" parTransId="{F604DF01-C114-4B16-BD3A-0E96E969C72A}" sibTransId="{3FFCFAEF-C5F1-48B8-B7FF-25516FB16BF8}"/>
    <dgm:cxn modelId="{A15AB190-4477-43FB-9654-0E2FA8960F8E}" srcId="{CECCC19E-AEA0-493B-A9BB-0011553CD293}" destId="{EA1DE382-0BD8-4E21-A9D7-FF86067B0004}" srcOrd="0" destOrd="0" parTransId="{9C6B1917-E585-4C49-82B2-54738F081B2B}" sibTransId="{00775A18-BB98-40EC-BBD8-67789F283BEE}"/>
    <dgm:cxn modelId="{2FFE96C3-AD05-42A3-BE59-81068B099F14}" srcId="{EB9A85DA-5792-466F-9A9B-B8FE4A4777D9}" destId="{398CA9DD-B9F9-42F3-A7EF-7AEB994F588B}" srcOrd="0" destOrd="0" parTransId="{EB275365-7703-4B25-B084-2B13DDD7A2E6}" sibTransId="{A4A5A2E0-15E6-4BEE-B4A8-977147171BCF}"/>
    <dgm:cxn modelId="{4138E0F8-E465-4D49-9DA8-D8B68A13C25F}" srcId="{EB9A85DA-5792-466F-9A9B-B8FE4A4777D9}" destId="{CECCC19E-AEA0-493B-A9BB-0011553CD293}" srcOrd="1" destOrd="0" parTransId="{DFB7A6DB-E8AF-41D6-9266-9514D3C70BFE}" sibTransId="{C997A302-528F-4FDB-9DD0-F120D5A33200}"/>
    <dgm:cxn modelId="{A78923FC-8484-43ED-BDE9-B9898B6C6778}" type="presOf" srcId="{398CA9DD-B9F9-42F3-A7EF-7AEB994F588B}" destId="{C17131F1-BA6E-4314-8D16-131F3A7DC162}" srcOrd="0" destOrd="0" presId="urn:microsoft.com/office/officeart/2005/8/layout/vList6"/>
    <dgm:cxn modelId="{74FD70FD-C16E-4F12-85E9-76A8067C1E52}" type="presOf" srcId="{42619224-5E85-42A6-8A1C-CF89461AE938}" destId="{85F1036E-2EC2-4D19-91A5-1AEBC8BAE01D}" srcOrd="0" destOrd="0" presId="urn:microsoft.com/office/officeart/2005/8/layout/vList6"/>
    <dgm:cxn modelId="{01AE460C-6223-4C33-9576-F28E54E86265}" type="presParOf" srcId="{0E45D77F-BB9A-4481-B10F-86A249CDCBE5}" destId="{5AD1C3E4-C61F-44A0-AE1B-6A1E759402F7}" srcOrd="0" destOrd="0" presId="urn:microsoft.com/office/officeart/2005/8/layout/vList6"/>
    <dgm:cxn modelId="{E100C3D7-4E5E-478D-80A4-6A47C8C58E22}" type="presParOf" srcId="{5AD1C3E4-C61F-44A0-AE1B-6A1E759402F7}" destId="{C17131F1-BA6E-4314-8D16-131F3A7DC162}" srcOrd="0" destOrd="0" presId="urn:microsoft.com/office/officeart/2005/8/layout/vList6"/>
    <dgm:cxn modelId="{A5B019FB-013E-4F64-B104-938D552F4696}" type="presParOf" srcId="{5AD1C3E4-C61F-44A0-AE1B-6A1E759402F7}" destId="{85F1036E-2EC2-4D19-91A5-1AEBC8BAE01D}" srcOrd="1" destOrd="0" presId="urn:microsoft.com/office/officeart/2005/8/layout/vList6"/>
    <dgm:cxn modelId="{AD7F9A8D-34EB-4E4D-858B-2F010CC5F3D5}" type="presParOf" srcId="{0E45D77F-BB9A-4481-B10F-86A249CDCBE5}" destId="{60616184-17BD-4EFC-88D3-6DB87898C0F7}" srcOrd="1" destOrd="0" presId="urn:microsoft.com/office/officeart/2005/8/layout/vList6"/>
    <dgm:cxn modelId="{7A7A03FA-A2D2-498C-BE90-A2FEF0B665A7}" type="presParOf" srcId="{0E45D77F-BB9A-4481-B10F-86A249CDCBE5}" destId="{0F21FA90-C8AB-442E-BF79-A0AE4878CE9C}" srcOrd="2" destOrd="0" presId="urn:microsoft.com/office/officeart/2005/8/layout/vList6"/>
    <dgm:cxn modelId="{5F8BEC09-D1D2-44AA-8E39-C5B74621A0B5}" type="presParOf" srcId="{0F21FA90-C8AB-442E-BF79-A0AE4878CE9C}" destId="{5A6FC75B-307F-4DCF-8D57-A1C01381AC81}" srcOrd="0" destOrd="0" presId="urn:microsoft.com/office/officeart/2005/8/layout/vList6"/>
    <dgm:cxn modelId="{88693FC4-3A09-41A3-AC63-0D91B991F982}" type="presParOf" srcId="{0F21FA90-C8AB-442E-BF79-A0AE4878CE9C}" destId="{32E76F8F-866B-4A7C-988D-D7DDBA2FB12C}" srcOrd="1" destOrd="0" presId="urn:microsoft.com/office/officeart/2005/8/layout/vList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B9A85DA-5792-466F-9A9B-B8FE4A4777D9}" type="doc">
      <dgm:prSet loTypeId="urn:microsoft.com/office/officeart/2005/8/layout/vList6" loCatId="list" qsTypeId="urn:microsoft.com/office/officeart/2005/8/quickstyle/simple1" qsCatId="simple" csTypeId="urn:microsoft.com/office/officeart/2005/8/colors/accent2_2" csCatId="accent2" phldr="1"/>
      <dgm:spPr/>
      <dgm:t>
        <a:bodyPr/>
        <a:lstStyle/>
        <a:p>
          <a:endParaRPr lang="ru-RU"/>
        </a:p>
      </dgm:t>
    </dgm:pt>
    <dgm:pt modelId="{398CA9DD-B9F9-42F3-A7EF-7AEB994F588B}">
      <dgm:prSet phldrT="[Текст]" custT="1"/>
      <dgm:spPr/>
      <dgm:t>
        <a:bodyPr/>
        <a:lstStyle/>
        <a:p>
          <a:r>
            <a:rPr lang="uk-UA" sz="3200" noProof="0" dirty="0"/>
            <a:t>Прийняття рішень</a:t>
          </a:r>
        </a:p>
      </dgm:t>
    </dgm:pt>
    <dgm:pt modelId="{EB275365-7703-4B25-B084-2B13DDD7A2E6}" type="parTrans" cxnId="{2FFE96C3-AD05-42A3-BE59-81068B099F14}">
      <dgm:prSet/>
      <dgm:spPr/>
      <dgm:t>
        <a:bodyPr/>
        <a:lstStyle/>
        <a:p>
          <a:endParaRPr lang="ru-RU"/>
        </a:p>
      </dgm:t>
    </dgm:pt>
    <dgm:pt modelId="{A4A5A2E0-15E6-4BEE-B4A8-977147171BCF}" type="sibTrans" cxnId="{2FFE96C3-AD05-42A3-BE59-81068B099F14}">
      <dgm:prSet/>
      <dgm:spPr/>
      <dgm:t>
        <a:bodyPr/>
        <a:lstStyle/>
        <a:p>
          <a:endParaRPr lang="ru-RU"/>
        </a:p>
      </dgm:t>
    </dgm:pt>
    <dgm:pt modelId="{42619224-5E85-42A6-8A1C-CF89461AE938}">
      <dgm:prSet phldrT="[Текст]" custT="1"/>
      <dgm:spPr/>
      <dgm:t>
        <a:bodyPr/>
        <a:lstStyle/>
        <a:p>
          <a:r>
            <a:rPr lang="uk-UA" sz="2000" b="0" i="0" noProof="0" dirty="0"/>
            <a:t>Визначення цілей; виявлення проблем; визначення необхідної інформації; розгляд можливих альтернатив; приймання рішення; розробка заходів для виконання рішення; розподіл відповідальності серед працюючих; оцінка прийнятих рішень.</a:t>
          </a:r>
          <a:endParaRPr lang="uk-UA" sz="2000" noProof="0" dirty="0"/>
        </a:p>
      </dgm:t>
    </dgm:pt>
    <dgm:pt modelId="{F604DF01-C114-4B16-BD3A-0E96E969C72A}" type="parTrans" cxnId="{D26D1573-F0FA-426D-BAED-E0D2265BFF4E}">
      <dgm:prSet/>
      <dgm:spPr/>
      <dgm:t>
        <a:bodyPr/>
        <a:lstStyle/>
        <a:p>
          <a:endParaRPr lang="ru-RU"/>
        </a:p>
      </dgm:t>
    </dgm:pt>
    <dgm:pt modelId="{3FFCFAEF-C5F1-48B8-B7FF-25516FB16BF8}" type="sibTrans" cxnId="{D26D1573-F0FA-426D-BAED-E0D2265BFF4E}">
      <dgm:prSet/>
      <dgm:spPr/>
      <dgm:t>
        <a:bodyPr/>
        <a:lstStyle/>
        <a:p>
          <a:endParaRPr lang="ru-RU"/>
        </a:p>
      </dgm:t>
    </dgm:pt>
    <dgm:pt modelId="{CECCC19E-AEA0-493B-A9BB-0011553CD293}">
      <dgm:prSet phldrT="[Текст]" custT="1"/>
      <dgm:spPr/>
      <dgm:t>
        <a:bodyPr/>
        <a:lstStyle/>
        <a:p>
          <a:r>
            <a:rPr lang="uk-UA" sz="3200" noProof="0" dirty="0"/>
            <a:t>Емоційний інтелект</a:t>
          </a:r>
        </a:p>
      </dgm:t>
    </dgm:pt>
    <dgm:pt modelId="{DFB7A6DB-E8AF-41D6-9266-9514D3C70BFE}" type="parTrans" cxnId="{4138E0F8-E465-4D49-9DA8-D8B68A13C25F}">
      <dgm:prSet/>
      <dgm:spPr/>
      <dgm:t>
        <a:bodyPr/>
        <a:lstStyle/>
        <a:p>
          <a:endParaRPr lang="ru-RU"/>
        </a:p>
      </dgm:t>
    </dgm:pt>
    <dgm:pt modelId="{C997A302-528F-4FDB-9DD0-F120D5A33200}" type="sibTrans" cxnId="{4138E0F8-E465-4D49-9DA8-D8B68A13C25F}">
      <dgm:prSet/>
      <dgm:spPr/>
      <dgm:t>
        <a:bodyPr/>
        <a:lstStyle/>
        <a:p>
          <a:endParaRPr lang="ru-RU"/>
        </a:p>
      </dgm:t>
    </dgm:pt>
    <dgm:pt modelId="{EA1DE382-0BD8-4E21-A9D7-FF86067B0004}">
      <dgm:prSet phldrT="[Текст]" custT="1"/>
      <dgm:spPr/>
      <dgm:t>
        <a:bodyPr/>
        <a:lstStyle/>
        <a:p>
          <a:r>
            <a:rPr lang="uk-UA" sz="2000" noProof="0" dirty="0"/>
            <a:t>Розуміти емоції, мотивацію, наміри свої та інших людей і управляти ними, що необхідно для вирішення практичних завдань, ухвалення рішень і будування комунікацій з іншими людьми.</a:t>
          </a:r>
        </a:p>
      </dgm:t>
    </dgm:pt>
    <dgm:pt modelId="{9C6B1917-E585-4C49-82B2-54738F081B2B}" type="parTrans" cxnId="{A15AB190-4477-43FB-9654-0E2FA8960F8E}">
      <dgm:prSet/>
      <dgm:spPr/>
      <dgm:t>
        <a:bodyPr/>
        <a:lstStyle/>
        <a:p>
          <a:endParaRPr lang="ru-RU"/>
        </a:p>
      </dgm:t>
    </dgm:pt>
    <dgm:pt modelId="{00775A18-BB98-40EC-BBD8-67789F283BEE}" type="sibTrans" cxnId="{A15AB190-4477-43FB-9654-0E2FA8960F8E}">
      <dgm:prSet/>
      <dgm:spPr/>
      <dgm:t>
        <a:bodyPr/>
        <a:lstStyle/>
        <a:p>
          <a:endParaRPr lang="ru-RU"/>
        </a:p>
      </dgm:t>
    </dgm:pt>
    <dgm:pt modelId="{0E45D77F-BB9A-4481-B10F-86A249CDCBE5}" type="pres">
      <dgm:prSet presAssocID="{EB9A85DA-5792-466F-9A9B-B8FE4A4777D9}" presName="Name0" presStyleCnt="0">
        <dgm:presLayoutVars>
          <dgm:dir/>
          <dgm:animLvl val="lvl"/>
          <dgm:resizeHandles/>
        </dgm:presLayoutVars>
      </dgm:prSet>
      <dgm:spPr/>
    </dgm:pt>
    <dgm:pt modelId="{5AD1C3E4-C61F-44A0-AE1B-6A1E759402F7}" type="pres">
      <dgm:prSet presAssocID="{398CA9DD-B9F9-42F3-A7EF-7AEB994F588B}" presName="linNode" presStyleCnt="0"/>
      <dgm:spPr/>
    </dgm:pt>
    <dgm:pt modelId="{C17131F1-BA6E-4314-8D16-131F3A7DC162}" type="pres">
      <dgm:prSet presAssocID="{398CA9DD-B9F9-42F3-A7EF-7AEB994F588B}" presName="parentShp" presStyleLbl="node1" presStyleIdx="0" presStyleCnt="2" custScaleX="70321">
        <dgm:presLayoutVars>
          <dgm:bulletEnabled val="1"/>
        </dgm:presLayoutVars>
      </dgm:prSet>
      <dgm:spPr/>
    </dgm:pt>
    <dgm:pt modelId="{85F1036E-2EC2-4D19-91A5-1AEBC8BAE01D}" type="pres">
      <dgm:prSet presAssocID="{398CA9DD-B9F9-42F3-A7EF-7AEB994F588B}" presName="childShp" presStyleLbl="bgAccFollowNode1" presStyleIdx="0" presStyleCnt="2" custScaleX="119786" custScaleY="109447">
        <dgm:presLayoutVars>
          <dgm:bulletEnabled val="1"/>
        </dgm:presLayoutVars>
      </dgm:prSet>
      <dgm:spPr/>
    </dgm:pt>
    <dgm:pt modelId="{60616184-17BD-4EFC-88D3-6DB87898C0F7}" type="pres">
      <dgm:prSet presAssocID="{A4A5A2E0-15E6-4BEE-B4A8-977147171BCF}" presName="spacing" presStyleCnt="0"/>
      <dgm:spPr/>
    </dgm:pt>
    <dgm:pt modelId="{0F21FA90-C8AB-442E-BF79-A0AE4878CE9C}" type="pres">
      <dgm:prSet presAssocID="{CECCC19E-AEA0-493B-A9BB-0011553CD293}" presName="linNode" presStyleCnt="0"/>
      <dgm:spPr/>
    </dgm:pt>
    <dgm:pt modelId="{5A6FC75B-307F-4DCF-8D57-A1C01381AC81}" type="pres">
      <dgm:prSet presAssocID="{CECCC19E-AEA0-493B-A9BB-0011553CD293}" presName="parentShp" presStyleLbl="node1" presStyleIdx="1" presStyleCnt="2" custScaleX="70321">
        <dgm:presLayoutVars>
          <dgm:bulletEnabled val="1"/>
        </dgm:presLayoutVars>
      </dgm:prSet>
      <dgm:spPr/>
    </dgm:pt>
    <dgm:pt modelId="{32E76F8F-866B-4A7C-988D-D7DDBA2FB12C}" type="pres">
      <dgm:prSet presAssocID="{CECCC19E-AEA0-493B-A9BB-0011553CD293}" presName="childShp" presStyleLbl="bgAccFollowNode1" presStyleIdx="1" presStyleCnt="2" custScaleX="119786">
        <dgm:presLayoutVars>
          <dgm:bulletEnabled val="1"/>
        </dgm:presLayoutVars>
      </dgm:prSet>
      <dgm:spPr/>
    </dgm:pt>
  </dgm:ptLst>
  <dgm:cxnLst>
    <dgm:cxn modelId="{7D79C413-C212-4AC0-9D7A-F407973FFE57}" type="presOf" srcId="{EB9A85DA-5792-466F-9A9B-B8FE4A4777D9}" destId="{0E45D77F-BB9A-4481-B10F-86A249CDCBE5}" srcOrd="0" destOrd="0" presId="urn:microsoft.com/office/officeart/2005/8/layout/vList6"/>
    <dgm:cxn modelId="{60762F1E-7A75-4E5E-BB5C-D994FEC426EE}" type="presOf" srcId="{EA1DE382-0BD8-4E21-A9D7-FF86067B0004}" destId="{32E76F8F-866B-4A7C-988D-D7DDBA2FB12C}" srcOrd="0" destOrd="0" presId="urn:microsoft.com/office/officeart/2005/8/layout/vList6"/>
    <dgm:cxn modelId="{1D571636-F8EC-48E7-AFF6-436E42E9B4F3}" type="presOf" srcId="{CECCC19E-AEA0-493B-A9BB-0011553CD293}" destId="{5A6FC75B-307F-4DCF-8D57-A1C01381AC81}" srcOrd="0" destOrd="0" presId="urn:microsoft.com/office/officeart/2005/8/layout/vList6"/>
    <dgm:cxn modelId="{D26D1573-F0FA-426D-BAED-E0D2265BFF4E}" srcId="{398CA9DD-B9F9-42F3-A7EF-7AEB994F588B}" destId="{42619224-5E85-42A6-8A1C-CF89461AE938}" srcOrd="0" destOrd="0" parTransId="{F604DF01-C114-4B16-BD3A-0E96E969C72A}" sibTransId="{3FFCFAEF-C5F1-48B8-B7FF-25516FB16BF8}"/>
    <dgm:cxn modelId="{A15AB190-4477-43FB-9654-0E2FA8960F8E}" srcId="{CECCC19E-AEA0-493B-A9BB-0011553CD293}" destId="{EA1DE382-0BD8-4E21-A9D7-FF86067B0004}" srcOrd="0" destOrd="0" parTransId="{9C6B1917-E585-4C49-82B2-54738F081B2B}" sibTransId="{00775A18-BB98-40EC-BBD8-67789F283BEE}"/>
    <dgm:cxn modelId="{2FFE96C3-AD05-42A3-BE59-81068B099F14}" srcId="{EB9A85DA-5792-466F-9A9B-B8FE4A4777D9}" destId="{398CA9DD-B9F9-42F3-A7EF-7AEB994F588B}" srcOrd="0" destOrd="0" parTransId="{EB275365-7703-4B25-B084-2B13DDD7A2E6}" sibTransId="{A4A5A2E0-15E6-4BEE-B4A8-977147171BCF}"/>
    <dgm:cxn modelId="{4138E0F8-E465-4D49-9DA8-D8B68A13C25F}" srcId="{EB9A85DA-5792-466F-9A9B-B8FE4A4777D9}" destId="{CECCC19E-AEA0-493B-A9BB-0011553CD293}" srcOrd="1" destOrd="0" parTransId="{DFB7A6DB-E8AF-41D6-9266-9514D3C70BFE}" sibTransId="{C997A302-528F-4FDB-9DD0-F120D5A33200}"/>
    <dgm:cxn modelId="{A78923FC-8484-43ED-BDE9-B9898B6C6778}" type="presOf" srcId="{398CA9DD-B9F9-42F3-A7EF-7AEB994F588B}" destId="{C17131F1-BA6E-4314-8D16-131F3A7DC162}" srcOrd="0" destOrd="0" presId="urn:microsoft.com/office/officeart/2005/8/layout/vList6"/>
    <dgm:cxn modelId="{74FD70FD-C16E-4F12-85E9-76A8067C1E52}" type="presOf" srcId="{42619224-5E85-42A6-8A1C-CF89461AE938}" destId="{85F1036E-2EC2-4D19-91A5-1AEBC8BAE01D}" srcOrd="0" destOrd="0" presId="urn:microsoft.com/office/officeart/2005/8/layout/vList6"/>
    <dgm:cxn modelId="{01AE460C-6223-4C33-9576-F28E54E86265}" type="presParOf" srcId="{0E45D77F-BB9A-4481-B10F-86A249CDCBE5}" destId="{5AD1C3E4-C61F-44A0-AE1B-6A1E759402F7}" srcOrd="0" destOrd="0" presId="urn:microsoft.com/office/officeart/2005/8/layout/vList6"/>
    <dgm:cxn modelId="{E100C3D7-4E5E-478D-80A4-6A47C8C58E22}" type="presParOf" srcId="{5AD1C3E4-C61F-44A0-AE1B-6A1E759402F7}" destId="{C17131F1-BA6E-4314-8D16-131F3A7DC162}" srcOrd="0" destOrd="0" presId="urn:microsoft.com/office/officeart/2005/8/layout/vList6"/>
    <dgm:cxn modelId="{A5B019FB-013E-4F64-B104-938D552F4696}" type="presParOf" srcId="{5AD1C3E4-C61F-44A0-AE1B-6A1E759402F7}" destId="{85F1036E-2EC2-4D19-91A5-1AEBC8BAE01D}" srcOrd="1" destOrd="0" presId="urn:microsoft.com/office/officeart/2005/8/layout/vList6"/>
    <dgm:cxn modelId="{AD7F9A8D-34EB-4E4D-858B-2F010CC5F3D5}" type="presParOf" srcId="{0E45D77F-BB9A-4481-B10F-86A249CDCBE5}" destId="{60616184-17BD-4EFC-88D3-6DB87898C0F7}" srcOrd="1" destOrd="0" presId="urn:microsoft.com/office/officeart/2005/8/layout/vList6"/>
    <dgm:cxn modelId="{7A7A03FA-A2D2-498C-BE90-A2FEF0B665A7}" type="presParOf" srcId="{0E45D77F-BB9A-4481-B10F-86A249CDCBE5}" destId="{0F21FA90-C8AB-442E-BF79-A0AE4878CE9C}" srcOrd="2" destOrd="0" presId="urn:microsoft.com/office/officeart/2005/8/layout/vList6"/>
    <dgm:cxn modelId="{5F8BEC09-D1D2-44AA-8E39-C5B74621A0B5}" type="presParOf" srcId="{0F21FA90-C8AB-442E-BF79-A0AE4878CE9C}" destId="{5A6FC75B-307F-4DCF-8D57-A1C01381AC81}" srcOrd="0" destOrd="0" presId="urn:microsoft.com/office/officeart/2005/8/layout/vList6"/>
    <dgm:cxn modelId="{88693FC4-3A09-41A3-AC63-0D91B991F982}" type="presParOf" srcId="{0F21FA90-C8AB-442E-BF79-A0AE4878CE9C}" destId="{32E76F8F-866B-4A7C-988D-D7DDBA2FB12C}"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B9A85DA-5792-466F-9A9B-B8FE4A4777D9}" type="doc">
      <dgm:prSet loTypeId="urn:microsoft.com/office/officeart/2005/8/layout/vList6" loCatId="list" qsTypeId="urn:microsoft.com/office/officeart/2005/8/quickstyle/simple1" qsCatId="simple" csTypeId="urn:microsoft.com/office/officeart/2005/8/colors/accent2_2" csCatId="accent2" phldr="1"/>
      <dgm:spPr/>
      <dgm:t>
        <a:bodyPr/>
        <a:lstStyle/>
        <a:p>
          <a:endParaRPr lang="ru-RU"/>
        </a:p>
      </dgm:t>
    </dgm:pt>
    <dgm:pt modelId="{398CA9DD-B9F9-42F3-A7EF-7AEB994F588B}">
      <dgm:prSet phldrT="[Текст]"/>
      <dgm:spPr/>
      <dgm:t>
        <a:bodyPr/>
        <a:lstStyle/>
        <a:p>
          <a:r>
            <a:rPr lang="ru-RU" dirty="0"/>
            <a:t>Робота в </a:t>
          </a:r>
          <a:r>
            <a:rPr lang="uk-UA" noProof="0" dirty="0"/>
            <a:t>режимі невизначеності</a:t>
          </a:r>
        </a:p>
      </dgm:t>
    </dgm:pt>
    <dgm:pt modelId="{EB275365-7703-4B25-B084-2B13DDD7A2E6}" type="parTrans" cxnId="{2FFE96C3-AD05-42A3-BE59-81068B099F14}">
      <dgm:prSet/>
      <dgm:spPr/>
      <dgm:t>
        <a:bodyPr/>
        <a:lstStyle/>
        <a:p>
          <a:endParaRPr lang="ru-RU"/>
        </a:p>
      </dgm:t>
    </dgm:pt>
    <dgm:pt modelId="{A4A5A2E0-15E6-4BEE-B4A8-977147171BCF}" type="sibTrans" cxnId="{2FFE96C3-AD05-42A3-BE59-81068B099F14}">
      <dgm:prSet/>
      <dgm:spPr/>
      <dgm:t>
        <a:bodyPr/>
        <a:lstStyle/>
        <a:p>
          <a:endParaRPr lang="ru-RU"/>
        </a:p>
      </dgm:t>
    </dgm:pt>
    <dgm:pt modelId="{42619224-5E85-42A6-8A1C-CF89461AE938}">
      <dgm:prSet phldrT="[Текст]"/>
      <dgm:spPr/>
      <dgm:t>
        <a:bodyPr/>
        <a:lstStyle/>
        <a:p>
          <a:r>
            <a:rPr lang="uk-UA" noProof="0" dirty="0"/>
            <a:t>Управління своїм станом та станами інших людей у періоди фізичного і психологічного напруження: стислих термінів, форс-мажорів, сильних навантажень.</a:t>
          </a:r>
        </a:p>
      </dgm:t>
    </dgm:pt>
    <dgm:pt modelId="{F604DF01-C114-4B16-BD3A-0E96E969C72A}" type="parTrans" cxnId="{D26D1573-F0FA-426D-BAED-E0D2265BFF4E}">
      <dgm:prSet/>
      <dgm:spPr/>
      <dgm:t>
        <a:bodyPr/>
        <a:lstStyle/>
        <a:p>
          <a:endParaRPr lang="ru-RU"/>
        </a:p>
      </dgm:t>
    </dgm:pt>
    <dgm:pt modelId="{3FFCFAEF-C5F1-48B8-B7FF-25516FB16BF8}" type="sibTrans" cxnId="{D26D1573-F0FA-426D-BAED-E0D2265BFF4E}">
      <dgm:prSet/>
      <dgm:spPr/>
      <dgm:t>
        <a:bodyPr/>
        <a:lstStyle/>
        <a:p>
          <a:endParaRPr lang="ru-RU"/>
        </a:p>
      </dgm:t>
    </dgm:pt>
    <dgm:pt modelId="{CECCC19E-AEA0-493B-A9BB-0011553CD293}">
      <dgm:prSet phldrT="[Текст]"/>
      <dgm:spPr/>
      <dgm:t>
        <a:bodyPr/>
        <a:lstStyle/>
        <a:p>
          <a:r>
            <a:rPr lang="uk-UA" noProof="0" dirty="0"/>
            <a:t>Тайм-менеджмент</a:t>
          </a:r>
        </a:p>
      </dgm:t>
    </dgm:pt>
    <dgm:pt modelId="{DFB7A6DB-E8AF-41D6-9266-9514D3C70BFE}" type="parTrans" cxnId="{4138E0F8-E465-4D49-9DA8-D8B68A13C25F}">
      <dgm:prSet/>
      <dgm:spPr/>
      <dgm:t>
        <a:bodyPr/>
        <a:lstStyle/>
        <a:p>
          <a:endParaRPr lang="ru-RU"/>
        </a:p>
      </dgm:t>
    </dgm:pt>
    <dgm:pt modelId="{C997A302-528F-4FDB-9DD0-F120D5A33200}" type="sibTrans" cxnId="{4138E0F8-E465-4D49-9DA8-D8B68A13C25F}">
      <dgm:prSet/>
      <dgm:spPr/>
      <dgm:t>
        <a:bodyPr/>
        <a:lstStyle/>
        <a:p>
          <a:endParaRPr lang="ru-RU"/>
        </a:p>
      </dgm:t>
    </dgm:pt>
    <dgm:pt modelId="{EA1DE382-0BD8-4E21-A9D7-FF86067B0004}">
      <dgm:prSet phldrT="[Текст]"/>
      <dgm:spPr/>
      <dgm:t>
        <a:bodyPr/>
        <a:lstStyle/>
        <a:p>
          <a:r>
            <a:rPr lang="uk-UA" b="0" i="0" noProof="0" dirty="0"/>
            <a:t>Облік, розподіл і оперативне планування власних ресурсів часу, організація часу і підвищення ефекту від його використання.</a:t>
          </a:r>
          <a:endParaRPr lang="uk-UA" noProof="0" dirty="0"/>
        </a:p>
      </dgm:t>
    </dgm:pt>
    <dgm:pt modelId="{9C6B1917-E585-4C49-82B2-54738F081B2B}" type="parTrans" cxnId="{A15AB190-4477-43FB-9654-0E2FA8960F8E}">
      <dgm:prSet/>
      <dgm:spPr/>
      <dgm:t>
        <a:bodyPr/>
        <a:lstStyle/>
        <a:p>
          <a:endParaRPr lang="ru-RU"/>
        </a:p>
      </dgm:t>
    </dgm:pt>
    <dgm:pt modelId="{00775A18-BB98-40EC-BBD8-67789F283BEE}" type="sibTrans" cxnId="{A15AB190-4477-43FB-9654-0E2FA8960F8E}">
      <dgm:prSet/>
      <dgm:spPr/>
      <dgm:t>
        <a:bodyPr/>
        <a:lstStyle/>
        <a:p>
          <a:endParaRPr lang="ru-RU"/>
        </a:p>
      </dgm:t>
    </dgm:pt>
    <dgm:pt modelId="{0E45D77F-BB9A-4481-B10F-86A249CDCBE5}" type="pres">
      <dgm:prSet presAssocID="{EB9A85DA-5792-466F-9A9B-B8FE4A4777D9}" presName="Name0" presStyleCnt="0">
        <dgm:presLayoutVars>
          <dgm:dir/>
          <dgm:animLvl val="lvl"/>
          <dgm:resizeHandles/>
        </dgm:presLayoutVars>
      </dgm:prSet>
      <dgm:spPr/>
    </dgm:pt>
    <dgm:pt modelId="{5AD1C3E4-C61F-44A0-AE1B-6A1E759402F7}" type="pres">
      <dgm:prSet presAssocID="{398CA9DD-B9F9-42F3-A7EF-7AEB994F588B}" presName="linNode" presStyleCnt="0"/>
      <dgm:spPr/>
    </dgm:pt>
    <dgm:pt modelId="{C17131F1-BA6E-4314-8D16-131F3A7DC162}" type="pres">
      <dgm:prSet presAssocID="{398CA9DD-B9F9-42F3-A7EF-7AEB994F588B}" presName="parentShp" presStyleLbl="node1" presStyleIdx="0" presStyleCnt="2" custScaleX="72140">
        <dgm:presLayoutVars>
          <dgm:bulletEnabled val="1"/>
        </dgm:presLayoutVars>
      </dgm:prSet>
      <dgm:spPr/>
    </dgm:pt>
    <dgm:pt modelId="{85F1036E-2EC2-4D19-91A5-1AEBC8BAE01D}" type="pres">
      <dgm:prSet presAssocID="{398CA9DD-B9F9-42F3-A7EF-7AEB994F588B}" presName="childShp" presStyleLbl="bgAccFollowNode1" presStyleIdx="0" presStyleCnt="2" custScaleX="118260">
        <dgm:presLayoutVars>
          <dgm:bulletEnabled val="1"/>
        </dgm:presLayoutVars>
      </dgm:prSet>
      <dgm:spPr/>
    </dgm:pt>
    <dgm:pt modelId="{60616184-17BD-4EFC-88D3-6DB87898C0F7}" type="pres">
      <dgm:prSet presAssocID="{A4A5A2E0-15E6-4BEE-B4A8-977147171BCF}" presName="spacing" presStyleCnt="0"/>
      <dgm:spPr/>
    </dgm:pt>
    <dgm:pt modelId="{0F21FA90-C8AB-442E-BF79-A0AE4878CE9C}" type="pres">
      <dgm:prSet presAssocID="{CECCC19E-AEA0-493B-A9BB-0011553CD293}" presName="linNode" presStyleCnt="0"/>
      <dgm:spPr/>
    </dgm:pt>
    <dgm:pt modelId="{5A6FC75B-307F-4DCF-8D57-A1C01381AC81}" type="pres">
      <dgm:prSet presAssocID="{CECCC19E-AEA0-493B-A9BB-0011553CD293}" presName="parentShp" presStyleLbl="node1" presStyleIdx="1" presStyleCnt="2" custScaleX="72140">
        <dgm:presLayoutVars>
          <dgm:bulletEnabled val="1"/>
        </dgm:presLayoutVars>
      </dgm:prSet>
      <dgm:spPr/>
    </dgm:pt>
    <dgm:pt modelId="{32E76F8F-866B-4A7C-988D-D7DDBA2FB12C}" type="pres">
      <dgm:prSet presAssocID="{CECCC19E-AEA0-493B-A9BB-0011553CD293}" presName="childShp" presStyleLbl="bgAccFollowNode1" presStyleIdx="1" presStyleCnt="2" custScaleX="118573">
        <dgm:presLayoutVars>
          <dgm:bulletEnabled val="1"/>
        </dgm:presLayoutVars>
      </dgm:prSet>
      <dgm:spPr/>
    </dgm:pt>
  </dgm:ptLst>
  <dgm:cxnLst>
    <dgm:cxn modelId="{7D79C413-C212-4AC0-9D7A-F407973FFE57}" type="presOf" srcId="{EB9A85DA-5792-466F-9A9B-B8FE4A4777D9}" destId="{0E45D77F-BB9A-4481-B10F-86A249CDCBE5}" srcOrd="0" destOrd="0" presId="urn:microsoft.com/office/officeart/2005/8/layout/vList6"/>
    <dgm:cxn modelId="{60762F1E-7A75-4E5E-BB5C-D994FEC426EE}" type="presOf" srcId="{EA1DE382-0BD8-4E21-A9D7-FF86067B0004}" destId="{32E76F8F-866B-4A7C-988D-D7DDBA2FB12C}" srcOrd="0" destOrd="0" presId="urn:microsoft.com/office/officeart/2005/8/layout/vList6"/>
    <dgm:cxn modelId="{1D571636-F8EC-48E7-AFF6-436E42E9B4F3}" type="presOf" srcId="{CECCC19E-AEA0-493B-A9BB-0011553CD293}" destId="{5A6FC75B-307F-4DCF-8D57-A1C01381AC81}" srcOrd="0" destOrd="0" presId="urn:microsoft.com/office/officeart/2005/8/layout/vList6"/>
    <dgm:cxn modelId="{D26D1573-F0FA-426D-BAED-E0D2265BFF4E}" srcId="{398CA9DD-B9F9-42F3-A7EF-7AEB994F588B}" destId="{42619224-5E85-42A6-8A1C-CF89461AE938}" srcOrd="0" destOrd="0" parTransId="{F604DF01-C114-4B16-BD3A-0E96E969C72A}" sibTransId="{3FFCFAEF-C5F1-48B8-B7FF-25516FB16BF8}"/>
    <dgm:cxn modelId="{A15AB190-4477-43FB-9654-0E2FA8960F8E}" srcId="{CECCC19E-AEA0-493B-A9BB-0011553CD293}" destId="{EA1DE382-0BD8-4E21-A9D7-FF86067B0004}" srcOrd="0" destOrd="0" parTransId="{9C6B1917-E585-4C49-82B2-54738F081B2B}" sibTransId="{00775A18-BB98-40EC-BBD8-67789F283BEE}"/>
    <dgm:cxn modelId="{2FFE96C3-AD05-42A3-BE59-81068B099F14}" srcId="{EB9A85DA-5792-466F-9A9B-B8FE4A4777D9}" destId="{398CA9DD-B9F9-42F3-A7EF-7AEB994F588B}" srcOrd="0" destOrd="0" parTransId="{EB275365-7703-4B25-B084-2B13DDD7A2E6}" sibTransId="{A4A5A2E0-15E6-4BEE-B4A8-977147171BCF}"/>
    <dgm:cxn modelId="{4138E0F8-E465-4D49-9DA8-D8B68A13C25F}" srcId="{EB9A85DA-5792-466F-9A9B-B8FE4A4777D9}" destId="{CECCC19E-AEA0-493B-A9BB-0011553CD293}" srcOrd="1" destOrd="0" parTransId="{DFB7A6DB-E8AF-41D6-9266-9514D3C70BFE}" sibTransId="{C997A302-528F-4FDB-9DD0-F120D5A33200}"/>
    <dgm:cxn modelId="{A78923FC-8484-43ED-BDE9-B9898B6C6778}" type="presOf" srcId="{398CA9DD-B9F9-42F3-A7EF-7AEB994F588B}" destId="{C17131F1-BA6E-4314-8D16-131F3A7DC162}" srcOrd="0" destOrd="0" presId="urn:microsoft.com/office/officeart/2005/8/layout/vList6"/>
    <dgm:cxn modelId="{74FD70FD-C16E-4F12-85E9-76A8067C1E52}" type="presOf" srcId="{42619224-5E85-42A6-8A1C-CF89461AE938}" destId="{85F1036E-2EC2-4D19-91A5-1AEBC8BAE01D}" srcOrd="0" destOrd="0" presId="urn:microsoft.com/office/officeart/2005/8/layout/vList6"/>
    <dgm:cxn modelId="{01AE460C-6223-4C33-9576-F28E54E86265}" type="presParOf" srcId="{0E45D77F-BB9A-4481-B10F-86A249CDCBE5}" destId="{5AD1C3E4-C61F-44A0-AE1B-6A1E759402F7}" srcOrd="0" destOrd="0" presId="urn:microsoft.com/office/officeart/2005/8/layout/vList6"/>
    <dgm:cxn modelId="{E100C3D7-4E5E-478D-80A4-6A47C8C58E22}" type="presParOf" srcId="{5AD1C3E4-C61F-44A0-AE1B-6A1E759402F7}" destId="{C17131F1-BA6E-4314-8D16-131F3A7DC162}" srcOrd="0" destOrd="0" presId="urn:microsoft.com/office/officeart/2005/8/layout/vList6"/>
    <dgm:cxn modelId="{A5B019FB-013E-4F64-B104-938D552F4696}" type="presParOf" srcId="{5AD1C3E4-C61F-44A0-AE1B-6A1E759402F7}" destId="{85F1036E-2EC2-4D19-91A5-1AEBC8BAE01D}" srcOrd="1" destOrd="0" presId="urn:microsoft.com/office/officeart/2005/8/layout/vList6"/>
    <dgm:cxn modelId="{AD7F9A8D-34EB-4E4D-858B-2F010CC5F3D5}" type="presParOf" srcId="{0E45D77F-BB9A-4481-B10F-86A249CDCBE5}" destId="{60616184-17BD-4EFC-88D3-6DB87898C0F7}" srcOrd="1" destOrd="0" presId="urn:microsoft.com/office/officeart/2005/8/layout/vList6"/>
    <dgm:cxn modelId="{7A7A03FA-A2D2-498C-BE90-A2FEF0B665A7}" type="presParOf" srcId="{0E45D77F-BB9A-4481-B10F-86A249CDCBE5}" destId="{0F21FA90-C8AB-442E-BF79-A0AE4878CE9C}" srcOrd="2" destOrd="0" presId="urn:microsoft.com/office/officeart/2005/8/layout/vList6"/>
    <dgm:cxn modelId="{5F8BEC09-D1D2-44AA-8E39-C5B74621A0B5}" type="presParOf" srcId="{0F21FA90-C8AB-442E-BF79-A0AE4878CE9C}" destId="{5A6FC75B-307F-4DCF-8D57-A1C01381AC81}" srcOrd="0" destOrd="0" presId="urn:microsoft.com/office/officeart/2005/8/layout/vList6"/>
    <dgm:cxn modelId="{88693FC4-3A09-41A3-AC63-0D91B991F982}" type="presParOf" srcId="{0F21FA90-C8AB-442E-BF79-A0AE4878CE9C}" destId="{32E76F8F-866B-4A7C-988D-D7DDBA2FB12C}"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B9A85DA-5792-466F-9A9B-B8FE4A4777D9}" type="doc">
      <dgm:prSet loTypeId="urn:microsoft.com/office/officeart/2005/8/layout/vList6" loCatId="list" qsTypeId="urn:microsoft.com/office/officeart/2005/8/quickstyle/simple1" qsCatId="simple" csTypeId="urn:microsoft.com/office/officeart/2005/8/colors/accent2_2" csCatId="accent2" phldr="1"/>
      <dgm:spPr/>
      <dgm:t>
        <a:bodyPr/>
        <a:lstStyle/>
        <a:p>
          <a:endParaRPr lang="ru-RU"/>
        </a:p>
      </dgm:t>
    </dgm:pt>
    <dgm:pt modelId="{398CA9DD-B9F9-42F3-A7EF-7AEB994F588B}">
      <dgm:prSet phldrT="[Текст]"/>
      <dgm:spPr/>
      <dgm:t>
        <a:bodyPr/>
        <a:lstStyle/>
        <a:p>
          <a:r>
            <a:rPr lang="uk-UA" noProof="0" dirty="0"/>
            <a:t>Лідерство</a:t>
          </a:r>
        </a:p>
      </dgm:t>
    </dgm:pt>
    <dgm:pt modelId="{EB275365-7703-4B25-B084-2B13DDD7A2E6}" type="parTrans" cxnId="{2FFE96C3-AD05-42A3-BE59-81068B099F14}">
      <dgm:prSet/>
      <dgm:spPr/>
      <dgm:t>
        <a:bodyPr/>
        <a:lstStyle/>
        <a:p>
          <a:endParaRPr lang="ru-RU"/>
        </a:p>
      </dgm:t>
    </dgm:pt>
    <dgm:pt modelId="{A4A5A2E0-15E6-4BEE-B4A8-977147171BCF}" type="sibTrans" cxnId="{2FFE96C3-AD05-42A3-BE59-81068B099F14}">
      <dgm:prSet/>
      <dgm:spPr/>
      <dgm:t>
        <a:bodyPr/>
        <a:lstStyle/>
        <a:p>
          <a:endParaRPr lang="ru-RU"/>
        </a:p>
      </dgm:t>
    </dgm:pt>
    <dgm:pt modelId="{42619224-5E85-42A6-8A1C-CF89461AE938}">
      <dgm:prSet phldrT="[Текст]" custT="1"/>
      <dgm:spPr/>
      <dgm:t>
        <a:bodyPr/>
        <a:lstStyle/>
        <a:p>
          <a:r>
            <a:rPr lang="uk-UA" sz="2000" b="0" i="0" noProof="0" dirty="0"/>
            <a:t>Розумне й осмислене використання влади для досягнення стратегічних цілей.</a:t>
          </a:r>
          <a:endParaRPr lang="uk-UA" sz="2000" noProof="0" dirty="0"/>
        </a:p>
      </dgm:t>
    </dgm:pt>
    <dgm:pt modelId="{F604DF01-C114-4B16-BD3A-0E96E969C72A}" type="parTrans" cxnId="{D26D1573-F0FA-426D-BAED-E0D2265BFF4E}">
      <dgm:prSet/>
      <dgm:spPr/>
      <dgm:t>
        <a:bodyPr/>
        <a:lstStyle/>
        <a:p>
          <a:endParaRPr lang="ru-RU"/>
        </a:p>
      </dgm:t>
    </dgm:pt>
    <dgm:pt modelId="{3FFCFAEF-C5F1-48B8-B7FF-25516FB16BF8}" type="sibTrans" cxnId="{D26D1573-F0FA-426D-BAED-E0D2265BFF4E}">
      <dgm:prSet/>
      <dgm:spPr/>
      <dgm:t>
        <a:bodyPr/>
        <a:lstStyle/>
        <a:p>
          <a:endParaRPr lang="ru-RU"/>
        </a:p>
      </dgm:t>
    </dgm:pt>
    <dgm:pt modelId="{2001575A-1EC6-4094-85C0-8FDA484CECDA}">
      <dgm:prSet phldrT="[Текст]" custT="1"/>
      <dgm:spPr/>
      <dgm:t>
        <a:bodyPr/>
        <a:lstStyle/>
        <a:p>
          <a:r>
            <a:rPr lang="uk-UA" sz="2000" b="0" i="0" noProof="0" dirty="0"/>
            <a:t>Вплив на людей для досягнення результатів, демонструючи стандарти і якість роботи вище свого звичайного рівня.</a:t>
          </a:r>
          <a:endParaRPr lang="uk-UA" sz="2000" noProof="0" dirty="0"/>
        </a:p>
      </dgm:t>
    </dgm:pt>
    <dgm:pt modelId="{7377BB13-8CCB-46B7-9582-B71A2150F57F}" type="parTrans" cxnId="{E8BCC0B2-57CD-44FA-88A0-378531FAC5D1}">
      <dgm:prSet/>
      <dgm:spPr/>
      <dgm:t>
        <a:bodyPr/>
        <a:lstStyle/>
        <a:p>
          <a:endParaRPr lang="ru-RU"/>
        </a:p>
      </dgm:t>
    </dgm:pt>
    <dgm:pt modelId="{F6AC45BB-85EB-4C80-9B35-C7E4154AD9EC}" type="sibTrans" cxnId="{E8BCC0B2-57CD-44FA-88A0-378531FAC5D1}">
      <dgm:prSet/>
      <dgm:spPr/>
      <dgm:t>
        <a:bodyPr/>
        <a:lstStyle/>
        <a:p>
          <a:endParaRPr lang="ru-RU"/>
        </a:p>
      </dgm:t>
    </dgm:pt>
    <dgm:pt modelId="{CECCC19E-AEA0-493B-A9BB-0011553CD293}">
      <dgm:prSet phldrT="[Текст]"/>
      <dgm:spPr/>
      <dgm:t>
        <a:bodyPr/>
        <a:lstStyle/>
        <a:p>
          <a:r>
            <a:rPr lang="uk-UA" noProof="0" dirty="0"/>
            <a:t>Управління конфліктами</a:t>
          </a:r>
        </a:p>
      </dgm:t>
    </dgm:pt>
    <dgm:pt modelId="{DFB7A6DB-E8AF-41D6-9266-9514D3C70BFE}" type="parTrans" cxnId="{4138E0F8-E465-4D49-9DA8-D8B68A13C25F}">
      <dgm:prSet/>
      <dgm:spPr/>
      <dgm:t>
        <a:bodyPr/>
        <a:lstStyle/>
        <a:p>
          <a:endParaRPr lang="ru-RU"/>
        </a:p>
      </dgm:t>
    </dgm:pt>
    <dgm:pt modelId="{C997A302-528F-4FDB-9DD0-F120D5A33200}" type="sibTrans" cxnId="{4138E0F8-E465-4D49-9DA8-D8B68A13C25F}">
      <dgm:prSet/>
      <dgm:spPr/>
      <dgm:t>
        <a:bodyPr/>
        <a:lstStyle/>
        <a:p>
          <a:endParaRPr lang="ru-RU"/>
        </a:p>
      </dgm:t>
    </dgm:pt>
    <dgm:pt modelId="{EA1DE382-0BD8-4E21-A9D7-FF86067B0004}">
      <dgm:prSet phldrT="[Текст]" custT="1"/>
      <dgm:spPr/>
      <dgm:t>
        <a:bodyPr/>
        <a:lstStyle/>
        <a:p>
          <a:r>
            <a:rPr lang="uk-UA" sz="2000" b="0" i="0" noProof="0" dirty="0"/>
            <a:t>Прогнозування конфліктів і оцінка їх функціональної спрямованості, попередження або стимулювання конфлікту, регулювання конфлікту, вирішення конфлікту.</a:t>
          </a:r>
          <a:endParaRPr lang="uk-UA" sz="2000" noProof="0" dirty="0"/>
        </a:p>
      </dgm:t>
    </dgm:pt>
    <dgm:pt modelId="{9C6B1917-E585-4C49-82B2-54738F081B2B}" type="parTrans" cxnId="{A15AB190-4477-43FB-9654-0E2FA8960F8E}">
      <dgm:prSet/>
      <dgm:spPr/>
      <dgm:t>
        <a:bodyPr/>
        <a:lstStyle/>
        <a:p>
          <a:endParaRPr lang="ru-RU"/>
        </a:p>
      </dgm:t>
    </dgm:pt>
    <dgm:pt modelId="{00775A18-BB98-40EC-BBD8-67789F283BEE}" type="sibTrans" cxnId="{A15AB190-4477-43FB-9654-0E2FA8960F8E}">
      <dgm:prSet/>
      <dgm:spPr/>
      <dgm:t>
        <a:bodyPr/>
        <a:lstStyle/>
        <a:p>
          <a:endParaRPr lang="ru-RU"/>
        </a:p>
      </dgm:t>
    </dgm:pt>
    <dgm:pt modelId="{0E45D77F-BB9A-4481-B10F-86A249CDCBE5}" type="pres">
      <dgm:prSet presAssocID="{EB9A85DA-5792-466F-9A9B-B8FE4A4777D9}" presName="Name0" presStyleCnt="0">
        <dgm:presLayoutVars>
          <dgm:dir/>
          <dgm:animLvl val="lvl"/>
          <dgm:resizeHandles/>
        </dgm:presLayoutVars>
      </dgm:prSet>
      <dgm:spPr/>
    </dgm:pt>
    <dgm:pt modelId="{5AD1C3E4-C61F-44A0-AE1B-6A1E759402F7}" type="pres">
      <dgm:prSet presAssocID="{398CA9DD-B9F9-42F3-A7EF-7AEB994F588B}" presName="linNode" presStyleCnt="0"/>
      <dgm:spPr/>
    </dgm:pt>
    <dgm:pt modelId="{C17131F1-BA6E-4314-8D16-131F3A7DC162}" type="pres">
      <dgm:prSet presAssocID="{398CA9DD-B9F9-42F3-A7EF-7AEB994F588B}" presName="parentShp" presStyleLbl="node1" presStyleIdx="0" presStyleCnt="2" custScaleX="72140">
        <dgm:presLayoutVars>
          <dgm:bulletEnabled val="1"/>
        </dgm:presLayoutVars>
      </dgm:prSet>
      <dgm:spPr/>
    </dgm:pt>
    <dgm:pt modelId="{85F1036E-2EC2-4D19-91A5-1AEBC8BAE01D}" type="pres">
      <dgm:prSet presAssocID="{398CA9DD-B9F9-42F3-A7EF-7AEB994F588B}" presName="childShp" presStyleLbl="bgAccFollowNode1" presStyleIdx="0" presStyleCnt="2" custScaleX="118573" custScaleY="145216">
        <dgm:presLayoutVars>
          <dgm:bulletEnabled val="1"/>
        </dgm:presLayoutVars>
      </dgm:prSet>
      <dgm:spPr/>
    </dgm:pt>
    <dgm:pt modelId="{60616184-17BD-4EFC-88D3-6DB87898C0F7}" type="pres">
      <dgm:prSet presAssocID="{A4A5A2E0-15E6-4BEE-B4A8-977147171BCF}" presName="spacing" presStyleCnt="0"/>
      <dgm:spPr/>
    </dgm:pt>
    <dgm:pt modelId="{0F21FA90-C8AB-442E-BF79-A0AE4878CE9C}" type="pres">
      <dgm:prSet presAssocID="{CECCC19E-AEA0-493B-A9BB-0011553CD293}" presName="linNode" presStyleCnt="0"/>
      <dgm:spPr/>
    </dgm:pt>
    <dgm:pt modelId="{5A6FC75B-307F-4DCF-8D57-A1C01381AC81}" type="pres">
      <dgm:prSet presAssocID="{CECCC19E-AEA0-493B-A9BB-0011553CD293}" presName="parentShp" presStyleLbl="node1" presStyleIdx="1" presStyleCnt="2" custScaleX="72140">
        <dgm:presLayoutVars>
          <dgm:bulletEnabled val="1"/>
        </dgm:presLayoutVars>
      </dgm:prSet>
      <dgm:spPr/>
    </dgm:pt>
    <dgm:pt modelId="{32E76F8F-866B-4A7C-988D-D7DDBA2FB12C}" type="pres">
      <dgm:prSet presAssocID="{CECCC19E-AEA0-493B-A9BB-0011553CD293}" presName="childShp" presStyleLbl="bgAccFollowNode1" presStyleIdx="1" presStyleCnt="2" custScaleX="118573">
        <dgm:presLayoutVars>
          <dgm:bulletEnabled val="1"/>
        </dgm:presLayoutVars>
      </dgm:prSet>
      <dgm:spPr/>
    </dgm:pt>
  </dgm:ptLst>
  <dgm:cxnLst>
    <dgm:cxn modelId="{7D79C413-C212-4AC0-9D7A-F407973FFE57}" type="presOf" srcId="{EB9A85DA-5792-466F-9A9B-B8FE4A4777D9}" destId="{0E45D77F-BB9A-4481-B10F-86A249CDCBE5}" srcOrd="0" destOrd="0" presId="urn:microsoft.com/office/officeart/2005/8/layout/vList6"/>
    <dgm:cxn modelId="{60762F1E-7A75-4E5E-BB5C-D994FEC426EE}" type="presOf" srcId="{EA1DE382-0BD8-4E21-A9D7-FF86067B0004}" destId="{32E76F8F-866B-4A7C-988D-D7DDBA2FB12C}" srcOrd="0" destOrd="0" presId="urn:microsoft.com/office/officeart/2005/8/layout/vList6"/>
    <dgm:cxn modelId="{1D571636-F8EC-48E7-AFF6-436E42E9B4F3}" type="presOf" srcId="{CECCC19E-AEA0-493B-A9BB-0011553CD293}" destId="{5A6FC75B-307F-4DCF-8D57-A1C01381AC81}" srcOrd="0" destOrd="0" presId="urn:microsoft.com/office/officeart/2005/8/layout/vList6"/>
    <dgm:cxn modelId="{D26D1573-F0FA-426D-BAED-E0D2265BFF4E}" srcId="{398CA9DD-B9F9-42F3-A7EF-7AEB994F588B}" destId="{42619224-5E85-42A6-8A1C-CF89461AE938}" srcOrd="0" destOrd="0" parTransId="{F604DF01-C114-4B16-BD3A-0E96E969C72A}" sibTransId="{3FFCFAEF-C5F1-48B8-B7FF-25516FB16BF8}"/>
    <dgm:cxn modelId="{75EF1C8F-939E-403D-82E2-F542C22F99E0}" type="presOf" srcId="{2001575A-1EC6-4094-85C0-8FDA484CECDA}" destId="{85F1036E-2EC2-4D19-91A5-1AEBC8BAE01D}" srcOrd="0" destOrd="1" presId="urn:microsoft.com/office/officeart/2005/8/layout/vList6"/>
    <dgm:cxn modelId="{A15AB190-4477-43FB-9654-0E2FA8960F8E}" srcId="{CECCC19E-AEA0-493B-A9BB-0011553CD293}" destId="{EA1DE382-0BD8-4E21-A9D7-FF86067B0004}" srcOrd="0" destOrd="0" parTransId="{9C6B1917-E585-4C49-82B2-54738F081B2B}" sibTransId="{00775A18-BB98-40EC-BBD8-67789F283BEE}"/>
    <dgm:cxn modelId="{E8BCC0B2-57CD-44FA-88A0-378531FAC5D1}" srcId="{398CA9DD-B9F9-42F3-A7EF-7AEB994F588B}" destId="{2001575A-1EC6-4094-85C0-8FDA484CECDA}" srcOrd="1" destOrd="0" parTransId="{7377BB13-8CCB-46B7-9582-B71A2150F57F}" sibTransId="{F6AC45BB-85EB-4C80-9B35-C7E4154AD9EC}"/>
    <dgm:cxn modelId="{2FFE96C3-AD05-42A3-BE59-81068B099F14}" srcId="{EB9A85DA-5792-466F-9A9B-B8FE4A4777D9}" destId="{398CA9DD-B9F9-42F3-A7EF-7AEB994F588B}" srcOrd="0" destOrd="0" parTransId="{EB275365-7703-4B25-B084-2B13DDD7A2E6}" sibTransId="{A4A5A2E0-15E6-4BEE-B4A8-977147171BCF}"/>
    <dgm:cxn modelId="{4138E0F8-E465-4D49-9DA8-D8B68A13C25F}" srcId="{EB9A85DA-5792-466F-9A9B-B8FE4A4777D9}" destId="{CECCC19E-AEA0-493B-A9BB-0011553CD293}" srcOrd="1" destOrd="0" parTransId="{DFB7A6DB-E8AF-41D6-9266-9514D3C70BFE}" sibTransId="{C997A302-528F-4FDB-9DD0-F120D5A33200}"/>
    <dgm:cxn modelId="{A78923FC-8484-43ED-BDE9-B9898B6C6778}" type="presOf" srcId="{398CA9DD-B9F9-42F3-A7EF-7AEB994F588B}" destId="{C17131F1-BA6E-4314-8D16-131F3A7DC162}" srcOrd="0" destOrd="0" presId="urn:microsoft.com/office/officeart/2005/8/layout/vList6"/>
    <dgm:cxn modelId="{74FD70FD-C16E-4F12-85E9-76A8067C1E52}" type="presOf" srcId="{42619224-5E85-42A6-8A1C-CF89461AE938}" destId="{85F1036E-2EC2-4D19-91A5-1AEBC8BAE01D}" srcOrd="0" destOrd="0" presId="urn:microsoft.com/office/officeart/2005/8/layout/vList6"/>
    <dgm:cxn modelId="{01AE460C-6223-4C33-9576-F28E54E86265}" type="presParOf" srcId="{0E45D77F-BB9A-4481-B10F-86A249CDCBE5}" destId="{5AD1C3E4-C61F-44A0-AE1B-6A1E759402F7}" srcOrd="0" destOrd="0" presId="urn:microsoft.com/office/officeart/2005/8/layout/vList6"/>
    <dgm:cxn modelId="{E100C3D7-4E5E-478D-80A4-6A47C8C58E22}" type="presParOf" srcId="{5AD1C3E4-C61F-44A0-AE1B-6A1E759402F7}" destId="{C17131F1-BA6E-4314-8D16-131F3A7DC162}" srcOrd="0" destOrd="0" presId="urn:microsoft.com/office/officeart/2005/8/layout/vList6"/>
    <dgm:cxn modelId="{A5B019FB-013E-4F64-B104-938D552F4696}" type="presParOf" srcId="{5AD1C3E4-C61F-44A0-AE1B-6A1E759402F7}" destId="{85F1036E-2EC2-4D19-91A5-1AEBC8BAE01D}" srcOrd="1" destOrd="0" presId="urn:microsoft.com/office/officeart/2005/8/layout/vList6"/>
    <dgm:cxn modelId="{AD7F9A8D-34EB-4E4D-858B-2F010CC5F3D5}" type="presParOf" srcId="{0E45D77F-BB9A-4481-B10F-86A249CDCBE5}" destId="{60616184-17BD-4EFC-88D3-6DB87898C0F7}" srcOrd="1" destOrd="0" presId="urn:microsoft.com/office/officeart/2005/8/layout/vList6"/>
    <dgm:cxn modelId="{7A7A03FA-A2D2-498C-BE90-A2FEF0B665A7}" type="presParOf" srcId="{0E45D77F-BB9A-4481-B10F-86A249CDCBE5}" destId="{0F21FA90-C8AB-442E-BF79-A0AE4878CE9C}" srcOrd="2" destOrd="0" presId="urn:microsoft.com/office/officeart/2005/8/layout/vList6"/>
    <dgm:cxn modelId="{5F8BEC09-D1D2-44AA-8E39-C5B74621A0B5}" type="presParOf" srcId="{0F21FA90-C8AB-442E-BF79-A0AE4878CE9C}" destId="{5A6FC75B-307F-4DCF-8D57-A1C01381AC81}" srcOrd="0" destOrd="0" presId="urn:microsoft.com/office/officeart/2005/8/layout/vList6"/>
    <dgm:cxn modelId="{88693FC4-3A09-41A3-AC63-0D91B991F982}" type="presParOf" srcId="{0F21FA90-C8AB-442E-BF79-A0AE4878CE9C}" destId="{32E76F8F-866B-4A7C-988D-D7DDBA2FB12C}" srcOrd="1" destOrd="0" presId="urn:microsoft.com/office/officeart/2005/8/layout/vList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F1036E-2EC2-4D19-91A5-1AEBC8BAE01D}">
      <dsp:nvSpPr>
        <dsp:cNvPr id="0" name=""/>
        <dsp:cNvSpPr/>
      </dsp:nvSpPr>
      <dsp:spPr>
        <a:xfrm>
          <a:off x="3050699" y="284"/>
          <a:ext cx="7872727" cy="1110036"/>
        </a:xfrm>
        <a:prstGeom prst="rightArrow">
          <a:avLst>
            <a:gd name="adj1" fmla="val 75000"/>
            <a:gd name="adj2" fmla="val 5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uk-UA" sz="2000" b="0" i="0" kern="1200" noProof="0" dirty="0"/>
            <a:t>Взаємодія між людьми за допомогою вербального або невербального спілкування, обмін інформацією.</a:t>
          </a:r>
          <a:endParaRPr lang="uk-UA" sz="2000" kern="1200" noProof="0" dirty="0"/>
        </a:p>
        <a:p>
          <a:pPr marL="228600" lvl="1" indent="-228600" algn="l" defTabSz="889000">
            <a:lnSpc>
              <a:spcPct val="90000"/>
            </a:lnSpc>
            <a:spcBef>
              <a:spcPct val="0"/>
            </a:spcBef>
            <a:spcAft>
              <a:spcPct val="15000"/>
            </a:spcAft>
            <a:buChar char="•"/>
          </a:pPr>
          <a:r>
            <a:rPr lang="uk-UA" sz="2000" kern="1200" dirty="0"/>
            <a:t>Ділове спілкування, </a:t>
          </a:r>
          <a:r>
            <a:rPr lang="uk-UA" sz="2000" kern="1200" noProof="0" dirty="0"/>
            <a:t>презентація та ораторське мистецтво.</a:t>
          </a:r>
          <a:endParaRPr lang="ru-RU" sz="2000" kern="1200" dirty="0"/>
        </a:p>
      </dsp:txBody>
      <dsp:txXfrm>
        <a:off x="3050699" y="139039"/>
        <a:ext cx="7456464" cy="832527"/>
      </dsp:txXfrm>
    </dsp:sp>
    <dsp:sp modelId="{C17131F1-BA6E-4314-8D16-131F3A7DC162}">
      <dsp:nvSpPr>
        <dsp:cNvPr id="0" name=""/>
        <dsp:cNvSpPr/>
      </dsp:nvSpPr>
      <dsp:spPr>
        <a:xfrm>
          <a:off x="5199" y="284"/>
          <a:ext cx="3045500" cy="111003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uk-UA" sz="2800" kern="1200" dirty="0"/>
            <a:t>Комунікація</a:t>
          </a:r>
          <a:endParaRPr lang="ru-RU" sz="3600" kern="1200" dirty="0"/>
        </a:p>
      </dsp:txBody>
      <dsp:txXfrm>
        <a:off x="59386" y="54471"/>
        <a:ext cx="2937126" cy="1001662"/>
      </dsp:txXfrm>
    </dsp:sp>
    <dsp:sp modelId="{32E76F8F-866B-4A7C-988D-D7DDBA2FB12C}">
      <dsp:nvSpPr>
        <dsp:cNvPr id="0" name=""/>
        <dsp:cNvSpPr/>
      </dsp:nvSpPr>
      <dsp:spPr>
        <a:xfrm>
          <a:off x="3050699" y="1221324"/>
          <a:ext cx="7872727" cy="1110036"/>
        </a:xfrm>
        <a:prstGeom prst="rightArrow">
          <a:avLst>
            <a:gd name="adj1" fmla="val 75000"/>
            <a:gd name="adj2" fmla="val 5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uk-UA" sz="2000" kern="1200" noProof="0" dirty="0"/>
            <a:t>Перевірка інформації, визначення взаємозв’язку між фактами, раціональне мислення, ухвалення правильних рішень і формулювання сильних аргументів.</a:t>
          </a:r>
        </a:p>
      </dsp:txBody>
      <dsp:txXfrm>
        <a:off x="3050699" y="1360079"/>
        <a:ext cx="7456464" cy="832527"/>
      </dsp:txXfrm>
    </dsp:sp>
    <dsp:sp modelId="{5A6FC75B-307F-4DCF-8D57-A1C01381AC81}">
      <dsp:nvSpPr>
        <dsp:cNvPr id="0" name=""/>
        <dsp:cNvSpPr/>
      </dsp:nvSpPr>
      <dsp:spPr>
        <a:xfrm>
          <a:off x="5199" y="1221324"/>
          <a:ext cx="3045500" cy="111003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uk-UA" sz="2800" kern="1200" noProof="0" dirty="0"/>
            <a:t>Критичне мислення</a:t>
          </a:r>
        </a:p>
      </dsp:txBody>
      <dsp:txXfrm>
        <a:off x="59386" y="1275511"/>
        <a:ext cx="2937126" cy="10016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F1036E-2EC2-4D19-91A5-1AEBC8BAE01D}">
      <dsp:nvSpPr>
        <dsp:cNvPr id="0" name=""/>
        <dsp:cNvSpPr/>
      </dsp:nvSpPr>
      <dsp:spPr>
        <a:xfrm>
          <a:off x="3213245" y="1075"/>
          <a:ext cx="7715369" cy="1122916"/>
        </a:xfrm>
        <a:prstGeom prst="rightArrow">
          <a:avLst>
            <a:gd name="adj1" fmla="val 75000"/>
            <a:gd name="adj2" fmla="val 5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1">
          <a:noAutofit/>
        </a:bodyPr>
        <a:lstStyle/>
        <a:p>
          <a:pPr marL="228600" lvl="1" indent="-228600" algn="l" defTabSz="889000">
            <a:lnSpc>
              <a:spcPct val="90000"/>
            </a:lnSpc>
            <a:spcBef>
              <a:spcPct val="0"/>
            </a:spcBef>
            <a:spcAft>
              <a:spcPct val="15000"/>
            </a:spcAft>
            <a:buChar char="•"/>
          </a:pPr>
          <a:r>
            <a:rPr lang="uk-UA" sz="2000" kern="1200" noProof="0" dirty="0"/>
            <a:t>Вчасне визначення потреби і бажання своєї аудиторії, щоб конкурувати на ринку праці, товарів і послуг</a:t>
          </a:r>
        </a:p>
      </dsp:txBody>
      <dsp:txXfrm>
        <a:off x="3213245" y="141440"/>
        <a:ext cx="7294276" cy="842187"/>
      </dsp:txXfrm>
    </dsp:sp>
    <dsp:sp modelId="{C17131F1-BA6E-4314-8D16-131F3A7DC162}">
      <dsp:nvSpPr>
        <dsp:cNvPr id="0" name=""/>
        <dsp:cNvSpPr/>
      </dsp:nvSpPr>
      <dsp:spPr>
        <a:xfrm>
          <a:off x="10" y="1075"/>
          <a:ext cx="3213234" cy="112291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uk-UA" sz="2100" kern="1200" noProof="0" dirty="0" err="1"/>
            <a:t>Сервісність</a:t>
          </a:r>
          <a:r>
            <a:rPr lang="ru-RU" sz="2100" kern="1200" dirty="0"/>
            <a:t> / </a:t>
          </a:r>
          <a:r>
            <a:rPr lang="uk-UA" sz="2100" kern="1200" noProof="0" dirty="0" err="1"/>
            <a:t>Клієнтоорієнтованість</a:t>
          </a:r>
          <a:endParaRPr lang="uk-UA" sz="2100" kern="1200" noProof="0" dirty="0"/>
        </a:p>
      </dsp:txBody>
      <dsp:txXfrm>
        <a:off x="54826" y="55891"/>
        <a:ext cx="3103602" cy="1013284"/>
      </dsp:txXfrm>
    </dsp:sp>
    <dsp:sp modelId="{32E76F8F-866B-4A7C-988D-D7DDBA2FB12C}">
      <dsp:nvSpPr>
        <dsp:cNvPr id="0" name=""/>
        <dsp:cNvSpPr/>
      </dsp:nvSpPr>
      <dsp:spPr>
        <a:xfrm>
          <a:off x="3215443" y="1236284"/>
          <a:ext cx="7707834" cy="1367095"/>
        </a:xfrm>
        <a:prstGeom prst="rightArrow">
          <a:avLst>
            <a:gd name="adj1" fmla="val 75000"/>
            <a:gd name="adj2" fmla="val 5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uk-UA" sz="2000" kern="1200" noProof="0" dirty="0"/>
            <a:t>Діяльність з вирішення завдань та досягнення цілей </a:t>
          </a:r>
          <a:r>
            <a:rPr lang="uk-UA" sz="2000" kern="1200" noProof="0" dirty="0" err="1"/>
            <a:t>проєкту</a:t>
          </a:r>
          <a:r>
            <a:rPr lang="uk-UA" sz="2000" kern="1200" noProof="0" dirty="0"/>
            <a:t> (</a:t>
          </a:r>
          <a:r>
            <a:rPr lang="uk-UA" sz="2000" b="0" i="0" kern="1200" noProof="0" dirty="0"/>
            <a:t>розробка і реалізація плану управління </a:t>
          </a:r>
          <a:r>
            <a:rPr lang="uk-UA" sz="2000" b="0" i="0" kern="1200" noProof="0" dirty="0" err="1"/>
            <a:t>проєктом</a:t>
          </a:r>
          <a:r>
            <a:rPr lang="uk-UA" sz="2000" b="0" i="0" kern="1200" noProof="0" dirty="0"/>
            <a:t>, лідерство і мотивація команди, управління ризиками та змінами</a:t>
          </a:r>
          <a:r>
            <a:rPr lang="uk-UA" sz="2000" kern="1200" noProof="0" dirty="0"/>
            <a:t>)</a:t>
          </a:r>
        </a:p>
      </dsp:txBody>
      <dsp:txXfrm>
        <a:off x="3215443" y="1407171"/>
        <a:ext cx="7195173" cy="1025321"/>
      </dsp:txXfrm>
    </dsp:sp>
    <dsp:sp modelId="{5A6FC75B-307F-4DCF-8D57-A1C01381AC81}">
      <dsp:nvSpPr>
        <dsp:cNvPr id="0" name=""/>
        <dsp:cNvSpPr/>
      </dsp:nvSpPr>
      <dsp:spPr>
        <a:xfrm>
          <a:off x="5347" y="1358373"/>
          <a:ext cx="3210096" cy="112291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uk-UA" sz="2100" kern="1200" noProof="0" dirty="0"/>
            <a:t>Управління </a:t>
          </a:r>
          <a:r>
            <a:rPr lang="uk-UA" sz="2100" kern="1200" noProof="0" dirty="0" err="1"/>
            <a:t>проєктами</a:t>
          </a:r>
          <a:r>
            <a:rPr lang="uk-UA" sz="2100" kern="1200" noProof="0" dirty="0"/>
            <a:t>, людьми і собою</a:t>
          </a:r>
        </a:p>
      </dsp:txBody>
      <dsp:txXfrm>
        <a:off x="60163" y="1413189"/>
        <a:ext cx="3100464" cy="101328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F1036E-2EC2-4D19-91A5-1AEBC8BAE01D}">
      <dsp:nvSpPr>
        <dsp:cNvPr id="0" name=""/>
        <dsp:cNvSpPr/>
      </dsp:nvSpPr>
      <dsp:spPr>
        <a:xfrm>
          <a:off x="3076381" y="490"/>
          <a:ext cx="7846907" cy="1790399"/>
        </a:xfrm>
        <a:prstGeom prst="rightArrow">
          <a:avLst>
            <a:gd name="adj1" fmla="val 75000"/>
            <a:gd name="adj2" fmla="val 5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uk-UA" sz="2000" b="0" i="0" kern="1200" noProof="0" dirty="0"/>
            <a:t>Визначення цілей; виявлення проблем; визначення необхідної інформації; розгляд можливих альтернатив; приймання рішення; розробка заходів для виконання рішення; розподіл відповідальності серед працюючих; оцінка прийнятих рішень.</a:t>
          </a:r>
          <a:endParaRPr lang="uk-UA" sz="2000" kern="1200" noProof="0" dirty="0"/>
        </a:p>
      </dsp:txBody>
      <dsp:txXfrm>
        <a:off x="3076381" y="224290"/>
        <a:ext cx="7175507" cy="1342799"/>
      </dsp:txXfrm>
    </dsp:sp>
    <dsp:sp modelId="{C17131F1-BA6E-4314-8D16-131F3A7DC162}">
      <dsp:nvSpPr>
        <dsp:cNvPr id="0" name=""/>
        <dsp:cNvSpPr/>
      </dsp:nvSpPr>
      <dsp:spPr>
        <a:xfrm>
          <a:off x="5336" y="77760"/>
          <a:ext cx="3071045" cy="163585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uk-UA" sz="3200" kern="1200" noProof="0" dirty="0"/>
            <a:t>Прийняття рішень</a:t>
          </a:r>
        </a:p>
      </dsp:txBody>
      <dsp:txXfrm>
        <a:off x="85192" y="157616"/>
        <a:ext cx="2911333" cy="1476147"/>
      </dsp:txXfrm>
    </dsp:sp>
    <dsp:sp modelId="{32E76F8F-866B-4A7C-988D-D7DDBA2FB12C}">
      <dsp:nvSpPr>
        <dsp:cNvPr id="0" name=""/>
        <dsp:cNvSpPr/>
      </dsp:nvSpPr>
      <dsp:spPr>
        <a:xfrm>
          <a:off x="3074047" y="1954475"/>
          <a:ext cx="7854578" cy="1635859"/>
        </a:xfrm>
        <a:prstGeom prst="rightArrow">
          <a:avLst>
            <a:gd name="adj1" fmla="val 75000"/>
            <a:gd name="adj2" fmla="val 5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uk-UA" sz="2000" kern="1200" noProof="0" dirty="0"/>
            <a:t>Розуміти емоції, мотивацію, наміри свої та інших людей і управляти ними, що необхідно для вирішення практичних завдань, ухвалення рішень і будування комунікацій з іншими людьми.</a:t>
          </a:r>
        </a:p>
      </dsp:txBody>
      <dsp:txXfrm>
        <a:off x="3074047" y="2158957"/>
        <a:ext cx="7241131" cy="1226895"/>
      </dsp:txXfrm>
    </dsp:sp>
    <dsp:sp modelId="{5A6FC75B-307F-4DCF-8D57-A1C01381AC81}">
      <dsp:nvSpPr>
        <dsp:cNvPr id="0" name=""/>
        <dsp:cNvSpPr/>
      </dsp:nvSpPr>
      <dsp:spPr>
        <a:xfrm>
          <a:off x="0" y="1954475"/>
          <a:ext cx="3074047" cy="163585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uk-UA" sz="3200" kern="1200" noProof="0" dirty="0"/>
            <a:t>Емоційний інтелект</a:t>
          </a:r>
        </a:p>
      </dsp:txBody>
      <dsp:txXfrm>
        <a:off x="79856" y="2034331"/>
        <a:ext cx="2914335" cy="147614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F1036E-2EC2-4D19-91A5-1AEBC8BAE01D}">
      <dsp:nvSpPr>
        <dsp:cNvPr id="0" name=""/>
        <dsp:cNvSpPr/>
      </dsp:nvSpPr>
      <dsp:spPr>
        <a:xfrm>
          <a:off x="3163837" y="284"/>
          <a:ext cx="7754515" cy="1110036"/>
        </a:xfrm>
        <a:prstGeom prst="rightArrow">
          <a:avLst>
            <a:gd name="adj1" fmla="val 75000"/>
            <a:gd name="adj2" fmla="val 5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uk-UA" sz="2000" kern="1200" noProof="0" dirty="0"/>
            <a:t>Управління своїм станом та станами інших людей у періоди фізичного і психологічного напруження: стислих термінів, форс-мажорів, сильних навантажень.</a:t>
          </a:r>
        </a:p>
      </dsp:txBody>
      <dsp:txXfrm>
        <a:off x="3163837" y="139039"/>
        <a:ext cx="7338252" cy="832527"/>
      </dsp:txXfrm>
    </dsp:sp>
    <dsp:sp modelId="{C17131F1-BA6E-4314-8D16-131F3A7DC162}">
      <dsp:nvSpPr>
        <dsp:cNvPr id="0" name=""/>
        <dsp:cNvSpPr/>
      </dsp:nvSpPr>
      <dsp:spPr>
        <a:xfrm>
          <a:off x="10272" y="284"/>
          <a:ext cx="3153564" cy="111003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ru-RU" sz="2900" kern="1200" dirty="0"/>
            <a:t>Робота в </a:t>
          </a:r>
          <a:r>
            <a:rPr lang="uk-UA" sz="2900" kern="1200" noProof="0" dirty="0"/>
            <a:t>режимі невизначеності</a:t>
          </a:r>
        </a:p>
      </dsp:txBody>
      <dsp:txXfrm>
        <a:off x="64459" y="54471"/>
        <a:ext cx="3045190" cy="1001662"/>
      </dsp:txXfrm>
    </dsp:sp>
    <dsp:sp modelId="{32E76F8F-866B-4A7C-988D-D7DDBA2FB12C}">
      <dsp:nvSpPr>
        <dsp:cNvPr id="0" name=""/>
        <dsp:cNvSpPr/>
      </dsp:nvSpPr>
      <dsp:spPr>
        <a:xfrm>
          <a:off x="3153575" y="1221324"/>
          <a:ext cx="7775039" cy="1110036"/>
        </a:xfrm>
        <a:prstGeom prst="rightArrow">
          <a:avLst>
            <a:gd name="adj1" fmla="val 75000"/>
            <a:gd name="adj2" fmla="val 5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uk-UA" sz="2000" b="0" i="0" kern="1200" noProof="0" dirty="0"/>
            <a:t>Облік, розподіл і оперативне планування власних ресурсів часу, організація часу і підвищення ефекту від його використання.</a:t>
          </a:r>
          <a:endParaRPr lang="uk-UA" sz="2000" kern="1200" noProof="0" dirty="0"/>
        </a:p>
      </dsp:txBody>
      <dsp:txXfrm>
        <a:off x="3153575" y="1360079"/>
        <a:ext cx="7358776" cy="832527"/>
      </dsp:txXfrm>
    </dsp:sp>
    <dsp:sp modelId="{5A6FC75B-307F-4DCF-8D57-A1C01381AC81}">
      <dsp:nvSpPr>
        <dsp:cNvPr id="0" name=""/>
        <dsp:cNvSpPr/>
      </dsp:nvSpPr>
      <dsp:spPr>
        <a:xfrm>
          <a:off x="10" y="1221324"/>
          <a:ext cx="3153564" cy="111003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uk-UA" sz="2900" kern="1200" noProof="0" dirty="0"/>
            <a:t>Тайм-менеджмент</a:t>
          </a:r>
        </a:p>
      </dsp:txBody>
      <dsp:txXfrm>
        <a:off x="54197" y="1275511"/>
        <a:ext cx="3045190" cy="10016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F1036E-2EC2-4D19-91A5-1AEBC8BAE01D}">
      <dsp:nvSpPr>
        <dsp:cNvPr id="0" name=""/>
        <dsp:cNvSpPr/>
      </dsp:nvSpPr>
      <dsp:spPr>
        <a:xfrm>
          <a:off x="3158086" y="898"/>
          <a:ext cx="7759861" cy="1793288"/>
        </a:xfrm>
        <a:prstGeom prst="rightArrow">
          <a:avLst>
            <a:gd name="adj1" fmla="val 75000"/>
            <a:gd name="adj2" fmla="val 5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uk-UA" sz="2000" b="0" i="0" kern="1200" noProof="0" dirty="0"/>
            <a:t>Розумне й осмислене використання влади для досягнення стратегічних цілей.</a:t>
          </a:r>
          <a:endParaRPr lang="uk-UA" sz="2000" kern="1200" noProof="0" dirty="0"/>
        </a:p>
        <a:p>
          <a:pPr marL="228600" lvl="1" indent="-228600" algn="l" defTabSz="889000">
            <a:lnSpc>
              <a:spcPct val="90000"/>
            </a:lnSpc>
            <a:spcBef>
              <a:spcPct val="0"/>
            </a:spcBef>
            <a:spcAft>
              <a:spcPct val="15000"/>
            </a:spcAft>
            <a:buChar char="•"/>
          </a:pPr>
          <a:r>
            <a:rPr lang="uk-UA" sz="2000" b="0" i="0" kern="1200" noProof="0" dirty="0"/>
            <a:t>Вплив на людей для досягнення результатів, демонструючи стандарти і якість роботи вище свого звичайного рівня.</a:t>
          </a:r>
          <a:endParaRPr lang="uk-UA" sz="2000" kern="1200" noProof="0" dirty="0"/>
        </a:p>
      </dsp:txBody>
      <dsp:txXfrm>
        <a:off x="3158086" y="225059"/>
        <a:ext cx="7087378" cy="1344966"/>
      </dsp:txXfrm>
    </dsp:sp>
    <dsp:sp modelId="{C17131F1-BA6E-4314-8D16-131F3A7DC162}">
      <dsp:nvSpPr>
        <dsp:cNvPr id="0" name=""/>
        <dsp:cNvSpPr/>
      </dsp:nvSpPr>
      <dsp:spPr>
        <a:xfrm>
          <a:off x="10678" y="280087"/>
          <a:ext cx="3147408" cy="123491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uk-UA" sz="3400" kern="1200" noProof="0" dirty="0"/>
            <a:t>Лідерство</a:t>
          </a:r>
        </a:p>
      </dsp:txBody>
      <dsp:txXfrm>
        <a:off x="70961" y="340370"/>
        <a:ext cx="3026842" cy="1114344"/>
      </dsp:txXfrm>
    </dsp:sp>
    <dsp:sp modelId="{32E76F8F-866B-4A7C-988D-D7DDBA2FB12C}">
      <dsp:nvSpPr>
        <dsp:cNvPr id="0" name=""/>
        <dsp:cNvSpPr/>
      </dsp:nvSpPr>
      <dsp:spPr>
        <a:xfrm>
          <a:off x="3153575" y="1917678"/>
          <a:ext cx="7775039" cy="1234910"/>
        </a:xfrm>
        <a:prstGeom prst="rightArrow">
          <a:avLst>
            <a:gd name="adj1" fmla="val 75000"/>
            <a:gd name="adj2" fmla="val 5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uk-UA" sz="2000" b="0" i="0" kern="1200" noProof="0" dirty="0"/>
            <a:t>Прогнозування конфліктів і оцінка їх функціональної спрямованості, попередження або стимулювання конфлікту, регулювання конфлікту, вирішення конфлікту.</a:t>
          </a:r>
          <a:endParaRPr lang="uk-UA" sz="2000" kern="1200" noProof="0" dirty="0"/>
        </a:p>
      </dsp:txBody>
      <dsp:txXfrm>
        <a:off x="3153575" y="2072042"/>
        <a:ext cx="7311948" cy="926182"/>
      </dsp:txXfrm>
    </dsp:sp>
    <dsp:sp modelId="{5A6FC75B-307F-4DCF-8D57-A1C01381AC81}">
      <dsp:nvSpPr>
        <dsp:cNvPr id="0" name=""/>
        <dsp:cNvSpPr/>
      </dsp:nvSpPr>
      <dsp:spPr>
        <a:xfrm>
          <a:off x="10" y="1917678"/>
          <a:ext cx="3153564" cy="123491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uk-UA" sz="3400" kern="1200" noProof="0" dirty="0"/>
            <a:t>Управління конфліктами</a:t>
          </a:r>
        </a:p>
      </dsp:txBody>
      <dsp:txXfrm>
        <a:off x="60293" y="1977961"/>
        <a:ext cx="3032998" cy="1114344"/>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29474" cy="499331"/>
          </a:xfrm>
          <a:prstGeom prst="rect">
            <a:avLst/>
          </a:prstGeom>
        </p:spPr>
        <p:txBody>
          <a:bodyPr vert="horz" lIns="91598" tIns="45799" rIns="91598" bIns="45799"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sz="quarter" idx="1"/>
          </p:nvPr>
        </p:nvSpPr>
        <p:spPr>
          <a:xfrm>
            <a:off x="3830131" y="0"/>
            <a:ext cx="2929474" cy="499331"/>
          </a:xfrm>
          <a:prstGeom prst="rect">
            <a:avLst/>
          </a:prstGeom>
        </p:spPr>
        <p:txBody>
          <a:bodyPr vert="horz" lIns="91598" tIns="45799" rIns="91598" bIns="45799" rtlCol="0"/>
          <a:lstStyle>
            <a:lvl1pPr algn="r" fontAlgn="auto">
              <a:spcBef>
                <a:spcPts val="0"/>
              </a:spcBef>
              <a:spcAft>
                <a:spcPts val="0"/>
              </a:spcAft>
              <a:defRPr sz="1200">
                <a:latin typeface="+mn-lt"/>
              </a:defRPr>
            </a:lvl1pPr>
          </a:lstStyle>
          <a:p>
            <a:pPr>
              <a:defRPr/>
            </a:pPr>
            <a:fld id="{1CACC072-4C1F-42D9-B18F-E751D50959AA}" type="datetimeFigureOut">
              <a:rPr lang="ru-RU"/>
              <a:pPr>
                <a:defRPr/>
              </a:pPr>
              <a:t>20.02.2024</a:t>
            </a:fld>
            <a:endParaRPr lang="ru-RU"/>
          </a:p>
        </p:txBody>
      </p:sp>
      <p:sp>
        <p:nvSpPr>
          <p:cNvPr id="4" name="Нижний колонтитул 3"/>
          <p:cNvSpPr>
            <a:spLocks noGrp="1"/>
          </p:cNvSpPr>
          <p:nvPr>
            <p:ph type="ftr" sz="quarter" idx="2"/>
          </p:nvPr>
        </p:nvSpPr>
        <p:spPr>
          <a:xfrm>
            <a:off x="0" y="9443183"/>
            <a:ext cx="2929474" cy="499330"/>
          </a:xfrm>
          <a:prstGeom prst="rect">
            <a:avLst/>
          </a:prstGeom>
        </p:spPr>
        <p:txBody>
          <a:bodyPr vert="horz" lIns="91598" tIns="45799" rIns="91598" bIns="45799" rtlCol="0" anchor="b"/>
          <a:lstStyle>
            <a:lvl1pPr algn="l" fontAlgn="auto">
              <a:spcBef>
                <a:spcPts val="0"/>
              </a:spcBef>
              <a:spcAft>
                <a:spcPts val="0"/>
              </a:spcAft>
              <a:defRPr sz="1200">
                <a:latin typeface="+mn-lt"/>
              </a:defRPr>
            </a:lvl1pPr>
          </a:lstStyle>
          <a:p>
            <a:pPr>
              <a:defRPr/>
            </a:pPr>
            <a:endParaRPr lang="ru-RU"/>
          </a:p>
        </p:txBody>
      </p:sp>
      <p:sp>
        <p:nvSpPr>
          <p:cNvPr id="5" name="Номер слайда 4"/>
          <p:cNvSpPr>
            <a:spLocks noGrp="1"/>
          </p:cNvSpPr>
          <p:nvPr>
            <p:ph type="sldNum" sz="quarter" idx="3"/>
          </p:nvPr>
        </p:nvSpPr>
        <p:spPr>
          <a:xfrm>
            <a:off x="3830131" y="9443183"/>
            <a:ext cx="2929474" cy="499330"/>
          </a:xfrm>
          <a:prstGeom prst="rect">
            <a:avLst/>
          </a:prstGeom>
        </p:spPr>
        <p:txBody>
          <a:bodyPr vert="horz" lIns="91598" tIns="45799" rIns="91598" bIns="45799" rtlCol="0" anchor="b"/>
          <a:lstStyle>
            <a:lvl1pPr algn="r" fontAlgn="auto">
              <a:spcBef>
                <a:spcPts val="0"/>
              </a:spcBef>
              <a:spcAft>
                <a:spcPts val="0"/>
              </a:spcAft>
              <a:defRPr sz="1200">
                <a:latin typeface="+mn-lt"/>
              </a:defRPr>
            </a:lvl1pPr>
          </a:lstStyle>
          <a:p>
            <a:pPr>
              <a:defRPr/>
            </a:pPr>
            <a:fld id="{D2998BB3-D2F2-4162-B585-F5C56E89A771}" type="slidenum">
              <a:rPr lang="ru-RU"/>
              <a:pPr>
                <a:defRPr/>
              </a:pPr>
              <a:t>‹#›</a:t>
            </a:fld>
            <a:endParaRPr lang="ru-RU"/>
          </a:p>
        </p:txBody>
      </p:sp>
    </p:spTree>
    <p:extLst>
      <p:ext uri="{BB962C8B-B14F-4D97-AF65-F5344CB8AC3E}">
        <p14:creationId xmlns:p14="http://schemas.microsoft.com/office/powerpoint/2010/main" val="1145674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31032" cy="499331"/>
          </a:xfrm>
          <a:prstGeom prst="rect">
            <a:avLst/>
          </a:prstGeom>
        </p:spPr>
        <p:txBody>
          <a:bodyPr vert="horz" lIns="91598" tIns="45799" rIns="91598" bIns="45799" rtlCol="0"/>
          <a:lstStyle>
            <a:lvl1pPr algn="l" fontAlgn="auto">
              <a:spcBef>
                <a:spcPts val="0"/>
              </a:spcBef>
              <a:spcAft>
                <a:spcPts val="0"/>
              </a:spcAft>
              <a:defRPr sz="1200">
                <a:latin typeface="+mn-lt"/>
              </a:defRPr>
            </a:lvl1pPr>
          </a:lstStyle>
          <a:p>
            <a:pPr>
              <a:defRPr/>
            </a:pPr>
            <a:endParaRPr lang="uk-UA"/>
          </a:p>
        </p:txBody>
      </p:sp>
      <p:sp>
        <p:nvSpPr>
          <p:cNvPr id="3" name="Дата 2"/>
          <p:cNvSpPr>
            <a:spLocks noGrp="1"/>
          </p:cNvSpPr>
          <p:nvPr>
            <p:ph type="dt" idx="1"/>
          </p:nvPr>
        </p:nvSpPr>
        <p:spPr>
          <a:xfrm>
            <a:off x="3828574" y="0"/>
            <a:ext cx="2931031" cy="499331"/>
          </a:xfrm>
          <a:prstGeom prst="rect">
            <a:avLst/>
          </a:prstGeom>
        </p:spPr>
        <p:txBody>
          <a:bodyPr vert="horz" lIns="91598" tIns="45799" rIns="91598" bIns="45799" rtlCol="0"/>
          <a:lstStyle>
            <a:lvl1pPr algn="r" fontAlgn="auto">
              <a:spcBef>
                <a:spcPts val="0"/>
              </a:spcBef>
              <a:spcAft>
                <a:spcPts val="0"/>
              </a:spcAft>
              <a:defRPr sz="1200">
                <a:latin typeface="+mn-lt"/>
              </a:defRPr>
            </a:lvl1pPr>
          </a:lstStyle>
          <a:p>
            <a:pPr>
              <a:defRPr/>
            </a:pPr>
            <a:fld id="{9533BB59-D37A-4051-A012-2F43D6FDD5AD}" type="datetimeFigureOut">
              <a:rPr lang="uk-UA"/>
              <a:pPr>
                <a:defRPr/>
              </a:pPr>
              <a:t>20.02.2024</a:t>
            </a:fld>
            <a:endParaRPr lang="uk-UA"/>
          </a:p>
        </p:txBody>
      </p:sp>
      <p:sp>
        <p:nvSpPr>
          <p:cNvPr id="4" name="Образ слайда 3"/>
          <p:cNvSpPr>
            <a:spLocks noGrp="1" noRot="1" noChangeAspect="1"/>
          </p:cNvSpPr>
          <p:nvPr>
            <p:ph type="sldImg" idx="2"/>
          </p:nvPr>
        </p:nvSpPr>
        <p:spPr>
          <a:xfrm>
            <a:off x="400050" y="1244600"/>
            <a:ext cx="5961063" cy="3354388"/>
          </a:xfrm>
          <a:prstGeom prst="rect">
            <a:avLst/>
          </a:prstGeom>
          <a:noFill/>
          <a:ln w="12700">
            <a:solidFill>
              <a:prstClr val="black"/>
            </a:solidFill>
          </a:ln>
        </p:spPr>
        <p:txBody>
          <a:bodyPr vert="horz" lIns="91598" tIns="45799" rIns="91598" bIns="45799" rtlCol="0" anchor="ctr"/>
          <a:lstStyle/>
          <a:p>
            <a:pPr lvl="0"/>
            <a:endParaRPr lang="uk-UA" noProof="0"/>
          </a:p>
        </p:txBody>
      </p:sp>
      <p:sp>
        <p:nvSpPr>
          <p:cNvPr id="5" name="Заметки 4"/>
          <p:cNvSpPr>
            <a:spLocks noGrp="1"/>
          </p:cNvSpPr>
          <p:nvPr>
            <p:ph type="body" sz="quarter" idx="3"/>
          </p:nvPr>
        </p:nvSpPr>
        <p:spPr>
          <a:xfrm>
            <a:off x="676272" y="4783811"/>
            <a:ext cx="5408619" cy="3917463"/>
          </a:xfrm>
          <a:prstGeom prst="rect">
            <a:avLst/>
          </a:prstGeom>
        </p:spPr>
        <p:txBody>
          <a:bodyPr vert="horz" lIns="91598" tIns="45799" rIns="91598" bIns="45799" rtlCol="0"/>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endParaRPr lang="uk-UA" noProof="0"/>
          </a:p>
        </p:txBody>
      </p:sp>
      <p:sp>
        <p:nvSpPr>
          <p:cNvPr id="6" name="Нижний колонтитул 5"/>
          <p:cNvSpPr>
            <a:spLocks noGrp="1"/>
          </p:cNvSpPr>
          <p:nvPr>
            <p:ph type="ftr" sz="quarter" idx="4"/>
          </p:nvPr>
        </p:nvSpPr>
        <p:spPr>
          <a:xfrm>
            <a:off x="0" y="9443183"/>
            <a:ext cx="2931032" cy="499330"/>
          </a:xfrm>
          <a:prstGeom prst="rect">
            <a:avLst/>
          </a:prstGeom>
        </p:spPr>
        <p:txBody>
          <a:bodyPr vert="horz" lIns="91598" tIns="45799" rIns="91598" bIns="45799" rtlCol="0" anchor="b"/>
          <a:lstStyle>
            <a:lvl1pPr algn="l" fontAlgn="auto">
              <a:spcBef>
                <a:spcPts val="0"/>
              </a:spcBef>
              <a:spcAft>
                <a:spcPts val="0"/>
              </a:spcAft>
              <a:defRPr sz="1200">
                <a:latin typeface="+mn-lt"/>
              </a:defRPr>
            </a:lvl1pPr>
          </a:lstStyle>
          <a:p>
            <a:pPr>
              <a:defRPr/>
            </a:pPr>
            <a:endParaRPr lang="uk-UA"/>
          </a:p>
        </p:txBody>
      </p:sp>
      <p:sp>
        <p:nvSpPr>
          <p:cNvPr id="7" name="Номер слайда 6"/>
          <p:cNvSpPr>
            <a:spLocks noGrp="1"/>
          </p:cNvSpPr>
          <p:nvPr>
            <p:ph type="sldNum" sz="quarter" idx="5"/>
          </p:nvPr>
        </p:nvSpPr>
        <p:spPr>
          <a:xfrm>
            <a:off x="3828574" y="9443183"/>
            <a:ext cx="2931031" cy="499330"/>
          </a:xfrm>
          <a:prstGeom prst="rect">
            <a:avLst/>
          </a:prstGeom>
        </p:spPr>
        <p:txBody>
          <a:bodyPr vert="horz" lIns="91598" tIns="45799" rIns="91598" bIns="45799" rtlCol="0" anchor="b"/>
          <a:lstStyle>
            <a:lvl1pPr algn="r" fontAlgn="auto">
              <a:spcBef>
                <a:spcPts val="0"/>
              </a:spcBef>
              <a:spcAft>
                <a:spcPts val="0"/>
              </a:spcAft>
              <a:defRPr sz="1200">
                <a:latin typeface="+mn-lt"/>
              </a:defRPr>
            </a:lvl1pPr>
          </a:lstStyle>
          <a:p>
            <a:pPr>
              <a:defRPr/>
            </a:pPr>
            <a:fld id="{6DB06335-2488-4311-A2C2-D5481FB1735C}" type="slidenum">
              <a:rPr lang="uk-UA"/>
              <a:pPr>
                <a:defRPr/>
              </a:pPr>
              <a:t>‹#›</a:t>
            </a:fld>
            <a:endParaRPr lang="uk-UA"/>
          </a:p>
        </p:txBody>
      </p:sp>
    </p:spTree>
    <p:extLst>
      <p:ext uri="{BB962C8B-B14F-4D97-AF65-F5344CB8AC3E}">
        <p14:creationId xmlns:p14="http://schemas.microsoft.com/office/powerpoint/2010/main" val="5325489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3</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746582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20</a:t>
            </a:fld>
            <a:endParaRPr lang="uk-UA"/>
          </a:p>
        </p:txBody>
      </p:sp>
    </p:spTree>
    <p:extLst>
      <p:ext uri="{BB962C8B-B14F-4D97-AF65-F5344CB8AC3E}">
        <p14:creationId xmlns:p14="http://schemas.microsoft.com/office/powerpoint/2010/main" val="28005614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
    <p:bg>
      <p:bgPr>
        <a:solidFill>
          <a:schemeClr val="bg1"/>
        </a:solidFill>
        <a:effectLst/>
      </p:bgPr>
    </p:bg>
    <p:spTree>
      <p:nvGrpSpPr>
        <p:cNvPr id="1" name=""/>
        <p:cNvGrpSpPr/>
        <p:nvPr/>
      </p:nvGrpSpPr>
      <p:grpSpPr>
        <a:xfrm>
          <a:off x="0" y="0"/>
          <a:ext cx="0" cy="0"/>
          <a:chOff x="0" y="0"/>
          <a:chExt cx="0" cy="0"/>
        </a:xfrm>
      </p:grpSpPr>
      <p:pic>
        <p:nvPicPr>
          <p:cNvPr id="7" name="Рисунок 4"/>
          <p:cNvPicPr>
            <a:picLocks noChangeAspect="1"/>
          </p:cNvPicPr>
          <p:nvPr userDrawn="1"/>
        </p:nvPicPr>
        <p:blipFill>
          <a:blip r:embed="rId2"/>
          <a:srcRect/>
          <a:stretch>
            <a:fillRect/>
          </a:stretch>
        </p:blipFill>
        <p:spPr bwMode="auto">
          <a:xfrm>
            <a:off x="0" y="0"/>
            <a:ext cx="12192000" cy="6858000"/>
          </a:xfrm>
          <a:prstGeom prst="rect">
            <a:avLst/>
          </a:prstGeom>
          <a:noFill/>
          <a:ln w="9525">
            <a:noFill/>
            <a:miter lim="800000"/>
            <a:headEnd/>
            <a:tailEnd/>
          </a:ln>
        </p:spPr>
      </p:pic>
      <p:cxnSp>
        <p:nvCxnSpPr>
          <p:cNvPr id="8" name="Прямая соединительная линия 11"/>
          <p:cNvCxnSpPr/>
          <p:nvPr userDrawn="1"/>
        </p:nvCxnSpPr>
        <p:spPr>
          <a:xfrm>
            <a:off x="401638" y="4060825"/>
            <a:ext cx="7789862" cy="0"/>
          </a:xfrm>
          <a:prstGeom prst="line">
            <a:avLst/>
          </a:prstGeom>
          <a:ln w="12700">
            <a:solidFill>
              <a:srgbClr val="314663"/>
            </a:solidFill>
          </a:ln>
        </p:spPr>
        <p:style>
          <a:lnRef idx="1">
            <a:schemeClr val="accent1"/>
          </a:lnRef>
          <a:fillRef idx="0">
            <a:schemeClr val="accent1"/>
          </a:fillRef>
          <a:effectRef idx="0">
            <a:schemeClr val="accent1"/>
          </a:effectRef>
          <a:fontRef idx="minor">
            <a:schemeClr val="tx1"/>
          </a:fontRef>
        </p:style>
      </p:cxnSp>
      <p:sp>
        <p:nvSpPr>
          <p:cNvPr id="9" name="TextBox 12"/>
          <p:cNvSpPr txBox="1"/>
          <p:nvPr userDrawn="1"/>
        </p:nvSpPr>
        <p:spPr>
          <a:xfrm>
            <a:off x="179388" y="6372225"/>
            <a:ext cx="1389062" cy="338138"/>
          </a:xfrm>
          <a:prstGeom prst="rect">
            <a:avLst/>
          </a:prstGeom>
          <a:noFill/>
        </p:spPr>
        <p:txBody>
          <a:bodyPr>
            <a:spAutoFit/>
          </a:bodyPr>
          <a:lstStyle/>
          <a:p>
            <a:pPr algn="r" fontAlgn="auto">
              <a:spcBef>
                <a:spcPts val="0"/>
              </a:spcBef>
              <a:spcAft>
                <a:spcPts val="0"/>
              </a:spcAft>
              <a:defRPr/>
            </a:pPr>
            <a:r>
              <a:rPr lang="uk-UA" sz="1600">
                <a:latin typeface="+mn-lt"/>
              </a:rPr>
              <a:t>Співавтори:</a:t>
            </a:r>
          </a:p>
        </p:txBody>
      </p:sp>
      <p:sp>
        <p:nvSpPr>
          <p:cNvPr id="2" name="Заголовок 1"/>
          <p:cNvSpPr>
            <a:spLocks noGrp="1"/>
          </p:cNvSpPr>
          <p:nvPr>
            <p:ph type="ctrTitle"/>
          </p:nvPr>
        </p:nvSpPr>
        <p:spPr>
          <a:xfrm>
            <a:off x="314326" y="2221138"/>
            <a:ext cx="7384596" cy="1833790"/>
          </a:xfrm>
          <a:prstGeom prst="rect">
            <a:avLst/>
          </a:prstGeom>
        </p:spPr>
        <p:txBody>
          <a:bodyPr anchor="b">
            <a:normAutofit/>
          </a:bodyPr>
          <a:lstStyle>
            <a:lvl1pPr algn="l">
              <a:defRPr sz="3200" b="1"/>
            </a:lvl1pPr>
          </a:lstStyle>
          <a:p>
            <a:r>
              <a:rPr lang="en-US" dirty="0"/>
              <a:t>Образец заголовка</a:t>
            </a:r>
            <a:endParaRPr lang="ru-RU" dirty="0"/>
          </a:p>
        </p:txBody>
      </p:sp>
      <p:sp>
        <p:nvSpPr>
          <p:cNvPr id="27" name="Объект 26"/>
          <p:cNvSpPr>
            <a:spLocks noGrp="1"/>
          </p:cNvSpPr>
          <p:nvPr>
            <p:ph sz="quarter" idx="11"/>
          </p:nvPr>
        </p:nvSpPr>
        <p:spPr>
          <a:xfrm>
            <a:off x="314325" y="285186"/>
            <a:ext cx="4151540" cy="1061921"/>
          </a:xfrm>
          <a:prstGeom prst="rect">
            <a:avLst/>
          </a:prstGeom>
        </p:spPr>
        <p:txBody>
          <a:bodyPr>
            <a:noAutofit/>
          </a:bodyPr>
          <a:lstStyle>
            <a:lvl1pPr marL="0" indent="0">
              <a:lnSpc>
                <a:spcPct val="100000"/>
              </a:lnSpc>
              <a:spcBef>
                <a:spcPts val="0"/>
              </a:spcBef>
              <a:buNone/>
              <a:defRPr sz="1600" baseline="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noProof="0" dirty="0"/>
              <a:t>Образец текста</a:t>
            </a:r>
          </a:p>
        </p:txBody>
      </p:sp>
      <p:sp>
        <p:nvSpPr>
          <p:cNvPr id="29" name="Объект 28"/>
          <p:cNvSpPr>
            <a:spLocks noGrp="1"/>
          </p:cNvSpPr>
          <p:nvPr>
            <p:ph sz="quarter" idx="12"/>
          </p:nvPr>
        </p:nvSpPr>
        <p:spPr>
          <a:xfrm>
            <a:off x="314325" y="4091089"/>
            <a:ext cx="7527471" cy="938111"/>
          </a:xfrm>
          <a:prstGeom prst="rect">
            <a:avLst/>
          </a:prstGeom>
        </p:spPr>
        <p:txBody>
          <a:bodyPr>
            <a:noAutofit/>
          </a:bodyPr>
          <a:lstStyle>
            <a:lvl1pPr marL="0" indent="0">
              <a:buNone/>
              <a:defRPr sz="2000" b="0" baseline="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dirty="0" err="1"/>
              <a:t>Образец текста</a:t>
            </a:r>
          </a:p>
        </p:txBody>
      </p:sp>
      <p:sp>
        <p:nvSpPr>
          <p:cNvPr id="30" name="Объект 28"/>
          <p:cNvSpPr>
            <a:spLocks noGrp="1"/>
          </p:cNvSpPr>
          <p:nvPr>
            <p:ph sz="quarter" idx="13"/>
          </p:nvPr>
        </p:nvSpPr>
        <p:spPr>
          <a:xfrm>
            <a:off x="1445077" y="6399710"/>
            <a:ext cx="7266216" cy="285199"/>
          </a:xfrm>
          <a:prstGeom prst="rect">
            <a:avLst/>
          </a:prstGeom>
        </p:spPr>
        <p:txBody>
          <a:bodyPr>
            <a:noAutofit/>
          </a:bodyPr>
          <a:lstStyle>
            <a:lvl1pPr marL="0" indent="0">
              <a:buNone/>
              <a:defRPr sz="1600" baseline="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noProof="0" dirty="0"/>
              <a:t>Образец текста</a:t>
            </a:r>
          </a:p>
        </p:txBody>
      </p:sp>
      <p:sp>
        <p:nvSpPr>
          <p:cNvPr id="4" name="Текст 3"/>
          <p:cNvSpPr>
            <a:spLocks noGrp="1"/>
          </p:cNvSpPr>
          <p:nvPr>
            <p:ph type="body" sz="quarter" idx="16"/>
          </p:nvPr>
        </p:nvSpPr>
        <p:spPr>
          <a:xfrm>
            <a:off x="4629150" y="283247"/>
            <a:ext cx="2718140" cy="1063860"/>
          </a:xfrm>
          <a:prstGeom prst="rect">
            <a:avLst/>
          </a:prstGeom>
        </p:spPr>
        <p:txBody>
          <a:bodyPr/>
          <a:lstStyle>
            <a:lvl1pPr marL="0" indent="0" algn="r">
              <a:lnSpc>
                <a:spcPct val="100000"/>
              </a:lnSpc>
              <a:spcBef>
                <a:spcPts val="0"/>
              </a:spcBef>
              <a:buNone/>
              <a:defRPr sz="1100" baseline="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noProof="0" dirty="0"/>
              <a:t>Образец текста</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Останній слайд">
    <p:bg>
      <p:bgPr>
        <a:solidFill>
          <a:schemeClr val="bg1"/>
        </a:solidFill>
        <a:effectLst/>
      </p:bgPr>
    </p:bg>
    <p:spTree>
      <p:nvGrpSpPr>
        <p:cNvPr id="1" name=""/>
        <p:cNvGrpSpPr/>
        <p:nvPr/>
      </p:nvGrpSpPr>
      <p:grpSpPr>
        <a:xfrm>
          <a:off x="0" y="0"/>
          <a:ext cx="0" cy="0"/>
          <a:chOff x="0" y="0"/>
          <a:chExt cx="0" cy="0"/>
        </a:xfrm>
      </p:grpSpPr>
      <p:pic>
        <p:nvPicPr>
          <p:cNvPr id="8" name="Рисунок 4"/>
          <p:cNvPicPr>
            <a:picLocks noChangeAspect="1"/>
          </p:cNvPicPr>
          <p:nvPr userDrawn="1"/>
        </p:nvPicPr>
        <p:blipFill>
          <a:blip r:embed="rId2"/>
          <a:srcRect/>
          <a:stretch>
            <a:fillRect/>
          </a:stretch>
        </p:blipFill>
        <p:spPr bwMode="auto">
          <a:xfrm>
            <a:off x="0" y="0"/>
            <a:ext cx="12192000" cy="6858000"/>
          </a:xfrm>
          <a:prstGeom prst="rect">
            <a:avLst/>
          </a:prstGeom>
          <a:noFill/>
          <a:ln w="9525">
            <a:noFill/>
            <a:miter lim="800000"/>
            <a:headEnd/>
            <a:tailEnd/>
          </a:ln>
        </p:spPr>
      </p:pic>
      <p:cxnSp>
        <p:nvCxnSpPr>
          <p:cNvPr id="9" name="Прямая соединительная линия 11"/>
          <p:cNvCxnSpPr/>
          <p:nvPr userDrawn="1"/>
        </p:nvCxnSpPr>
        <p:spPr>
          <a:xfrm>
            <a:off x="401638" y="4060825"/>
            <a:ext cx="7789862" cy="0"/>
          </a:xfrm>
          <a:prstGeom prst="line">
            <a:avLst/>
          </a:prstGeom>
          <a:ln w="12700">
            <a:solidFill>
              <a:srgbClr val="314663"/>
            </a:solidFill>
          </a:ln>
        </p:spPr>
        <p:style>
          <a:lnRef idx="1">
            <a:schemeClr val="accent1"/>
          </a:lnRef>
          <a:fillRef idx="0">
            <a:schemeClr val="accent1"/>
          </a:fillRef>
          <a:effectRef idx="0">
            <a:schemeClr val="accent1"/>
          </a:effectRef>
          <a:fontRef idx="minor">
            <a:schemeClr val="tx1"/>
          </a:fontRef>
        </p:style>
      </p:cxnSp>
      <p:sp>
        <p:nvSpPr>
          <p:cNvPr id="10" name="TextBox 12"/>
          <p:cNvSpPr txBox="1"/>
          <p:nvPr userDrawn="1"/>
        </p:nvSpPr>
        <p:spPr>
          <a:xfrm>
            <a:off x="179388" y="6372225"/>
            <a:ext cx="1389062" cy="338138"/>
          </a:xfrm>
          <a:prstGeom prst="rect">
            <a:avLst/>
          </a:prstGeom>
          <a:noFill/>
        </p:spPr>
        <p:txBody>
          <a:bodyPr>
            <a:spAutoFit/>
          </a:bodyPr>
          <a:lstStyle/>
          <a:p>
            <a:pPr algn="r" fontAlgn="auto">
              <a:spcBef>
                <a:spcPts val="0"/>
              </a:spcBef>
              <a:spcAft>
                <a:spcPts val="0"/>
              </a:spcAft>
              <a:defRPr/>
            </a:pPr>
            <a:r>
              <a:rPr lang="uk-UA" sz="1600">
                <a:latin typeface="+mn-lt"/>
              </a:rPr>
              <a:t>Співавтори:</a:t>
            </a:r>
          </a:p>
        </p:txBody>
      </p:sp>
      <p:sp>
        <p:nvSpPr>
          <p:cNvPr id="11" name="TextBox 13"/>
          <p:cNvSpPr txBox="1"/>
          <p:nvPr userDrawn="1"/>
        </p:nvSpPr>
        <p:spPr>
          <a:xfrm>
            <a:off x="314325" y="4924425"/>
            <a:ext cx="1571625" cy="339725"/>
          </a:xfrm>
          <a:prstGeom prst="rect">
            <a:avLst/>
          </a:prstGeom>
          <a:noFill/>
        </p:spPr>
        <p:txBody>
          <a:bodyPr>
            <a:spAutoFit/>
          </a:bodyPr>
          <a:lstStyle/>
          <a:p>
            <a:pPr fontAlgn="auto">
              <a:spcBef>
                <a:spcPts val="0"/>
              </a:spcBef>
              <a:spcAft>
                <a:spcPts val="0"/>
              </a:spcAft>
              <a:defRPr/>
            </a:pPr>
            <a:r>
              <a:rPr lang="uk-UA" sz="1600" b="1">
                <a:latin typeface="+mn-lt"/>
              </a:rPr>
              <a:t>Контакти:</a:t>
            </a:r>
          </a:p>
        </p:txBody>
      </p:sp>
      <p:sp>
        <p:nvSpPr>
          <p:cNvPr id="2" name="Заголовок 1"/>
          <p:cNvSpPr>
            <a:spLocks noGrp="1"/>
          </p:cNvSpPr>
          <p:nvPr>
            <p:ph type="ctrTitle"/>
          </p:nvPr>
        </p:nvSpPr>
        <p:spPr>
          <a:xfrm>
            <a:off x="314326" y="2221138"/>
            <a:ext cx="7384596" cy="1833790"/>
          </a:xfrm>
          <a:prstGeom prst="rect">
            <a:avLst/>
          </a:prstGeom>
        </p:spPr>
        <p:txBody>
          <a:bodyPr anchor="b">
            <a:normAutofit/>
          </a:bodyPr>
          <a:lstStyle>
            <a:lvl1pPr algn="l">
              <a:defRPr sz="3200" b="1"/>
            </a:lvl1pPr>
          </a:lstStyle>
          <a:p>
            <a:r>
              <a:rPr lang="en-US" dirty="0"/>
              <a:t>Образец заголовка</a:t>
            </a:r>
            <a:endParaRPr lang="ru-RU" dirty="0"/>
          </a:p>
        </p:txBody>
      </p:sp>
      <p:sp>
        <p:nvSpPr>
          <p:cNvPr id="27" name="Объект 26"/>
          <p:cNvSpPr>
            <a:spLocks noGrp="1"/>
          </p:cNvSpPr>
          <p:nvPr>
            <p:ph sz="quarter" idx="11"/>
          </p:nvPr>
        </p:nvSpPr>
        <p:spPr>
          <a:xfrm>
            <a:off x="314325" y="285186"/>
            <a:ext cx="4151540" cy="1061921"/>
          </a:xfrm>
          <a:prstGeom prst="rect">
            <a:avLst/>
          </a:prstGeom>
        </p:spPr>
        <p:txBody>
          <a:bodyPr>
            <a:noAutofit/>
          </a:bodyPr>
          <a:lstStyle>
            <a:lvl1pPr marL="0" indent="0">
              <a:lnSpc>
                <a:spcPct val="100000"/>
              </a:lnSpc>
              <a:spcBef>
                <a:spcPts val="0"/>
              </a:spcBef>
              <a:buNone/>
              <a:defRPr sz="1600" baseline="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noProof="0" dirty="0"/>
              <a:t>Образец текста</a:t>
            </a:r>
          </a:p>
        </p:txBody>
      </p:sp>
      <p:sp>
        <p:nvSpPr>
          <p:cNvPr id="29" name="Объект 28"/>
          <p:cNvSpPr>
            <a:spLocks noGrp="1"/>
          </p:cNvSpPr>
          <p:nvPr>
            <p:ph sz="quarter" idx="12"/>
          </p:nvPr>
        </p:nvSpPr>
        <p:spPr>
          <a:xfrm>
            <a:off x="314325" y="4091089"/>
            <a:ext cx="7527471" cy="762199"/>
          </a:xfrm>
          <a:prstGeom prst="rect">
            <a:avLst/>
          </a:prstGeom>
        </p:spPr>
        <p:txBody>
          <a:bodyPr>
            <a:noAutofit/>
          </a:bodyPr>
          <a:lstStyle>
            <a:lvl1pPr marL="0" indent="0">
              <a:buNone/>
              <a:defRPr sz="2000" b="0" baseline="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dirty="0" err="1"/>
              <a:t>Образец текста</a:t>
            </a:r>
          </a:p>
        </p:txBody>
      </p:sp>
      <p:sp>
        <p:nvSpPr>
          <p:cNvPr id="30" name="Объект 28"/>
          <p:cNvSpPr>
            <a:spLocks noGrp="1"/>
          </p:cNvSpPr>
          <p:nvPr>
            <p:ph sz="quarter" idx="13"/>
          </p:nvPr>
        </p:nvSpPr>
        <p:spPr>
          <a:xfrm>
            <a:off x="1445077" y="6399710"/>
            <a:ext cx="7266216" cy="285199"/>
          </a:xfrm>
          <a:prstGeom prst="rect">
            <a:avLst/>
          </a:prstGeom>
        </p:spPr>
        <p:txBody>
          <a:bodyPr>
            <a:noAutofit/>
          </a:bodyPr>
          <a:lstStyle>
            <a:lvl1pPr marL="0" indent="0">
              <a:buNone/>
              <a:defRPr sz="1600" baseline="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noProof="0" dirty="0"/>
              <a:t>Образец текста</a:t>
            </a:r>
          </a:p>
        </p:txBody>
      </p:sp>
      <p:sp>
        <p:nvSpPr>
          <p:cNvPr id="31" name="Объект 28"/>
          <p:cNvSpPr>
            <a:spLocks noGrp="1"/>
          </p:cNvSpPr>
          <p:nvPr>
            <p:ph sz="quarter" idx="14"/>
          </p:nvPr>
        </p:nvSpPr>
        <p:spPr>
          <a:xfrm>
            <a:off x="1356630" y="4953391"/>
            <a:ext cx="5968094" cy="267470"/>
          </a:xfrm>
          <a:prstGeom prst="rect">
            <a:avLst/>
          </a:prstGeom>
        </p:spPr>
        <p:txBody>
          <a:bodyPr>
            <a:noAutofit/>
          </a:bodyPr>
          <a:lstStyle>
            <a:lvl1pPr marL="0" indent="0">
              <a:buNone/>
              <a:defRPr sz="1600" baseline="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noProof="0" dirty="0"/>
              <a:t>Образец текста</a:t>
            </a:r>
          </a:p>
        </p:txBody>
      </p:sp>
      <p:sp>
        <p:nvSpPr>
          <p:cNvPr id="4" name="Текст 3"/>
          <p:cNvSpPr>
            <a:spLocks noGrp="1"/>
          </p:cNvSpPr>
          <p:nvPr>
            <p:ph type="body" sz="quarter" idx="16"/>
          </p:nvPr>
        </p:nvSpPr>
        <p:spPr>
          <a:xfrm>
            <a:off x="4629150" y="283247"/>
            <a:ext cx="2718140" cy="1063860"/>
          </a:xfrm>
          <a:prstGeom prst="rect">
            <a:avLst/>
          </a:prstGeom>
        </p:spPr>
        <p:txBody>
          <a:bodyPr/>
          <a:lstStyle>
            <a:lvl1pPr marL="0" indent="0" algn="r">
              <a:spcBef>
                <a:spcPts val="0"/>
              </a:spcBef>
              <a:buNone/>
              <a:defRPr sz="1100" baseline="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noProof="0" dirty="0"/>
              <a:t>Образец текста</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Слайд із назвою">
    <p:spTree>
      <p:nvGrpSpPr>
        <p:cNvPr id="1" name=""/>
        <p:cNvGrpSpPr/>
        <p:nvPr/>
      </p:nvGrpSpPr>
      <p:grpSpPr>
        <a:xfrm>
          <a:off x="0" y="0"/>
          <a:ext cx="0" cy="0"/>
          <a:chOff x="0" y="0"/>
          <a:chExt cx="0" cy="0"/>
        </a:xfrm>
      </p:grpSpPr>
      <p:pic>
        <p:nvPicPr>
          <p:cNvPr id="4" name="Рисунок 6"/>
          <p:cNvPicPr>
            <a:picLocks noChangeAspect="1"/>
          </p:cNvPicPr>
          <p:nvPr userDrawn="1"/>
        </p:nvPicPr>
        <p:blipFill>
          <a:blip r:embed="rId2"/>
          <a:srcRect/>
          <a:stretch>
            <a:fillRect/>
          </a:stretch>
        </p:blipFill>
        <p:spPr bwMode="auto">
          <a:xfrm>
            <a:off x="176213" y="6073775"/>
            <a:ext cx="11268075" cy="606425"/>
          </a:xfrm>
          <a:prstGeom prst="rect">
            <a:avLst/>
          </a:prstGeom>
          <a:noFill/>
          <a:ln w="9525">
            <a:noFill/>
            <a:miter lim="800000"/>
            <a:headEnd/>
            <a:tailEnd/>
          </a:ln>
        </p:spPr>
      </p:pic>
      <p:sp>
        <p:nvSpPr>
          <p:cNvPr id="5" name="TextBox 9"/>
          <p:cNvSpPr txBox="1"/>
          <p:nvPr userDrawn="1"/>
        </p:nvSpPr>
        <p:spPr>
          <a:xfrm>
            <a:off x="11471275" y="6392863"/>
            <a:ext cx="587375" cy="338137"/>
          </a:xfrm>
          <a:prstGeom prst="rect">
            <a:avLst/>
          </a:prstGeom>
          <a:noFill/>
        </p:spPr>
        <p:txBody>
          <a:bodyPr>
            <a:spAutoFit/>
          </a:bodyPr>
          <a:lstStyle/>
          <a:p>
            <a:pPr algn="ctr" fontAlgn="auto">
              <a:spcBef>
                <a:spcPts val="0"/>
              </a:spcBef>
              <a:spcAft>
                <a:spcPts val="0"/>
              </a:spcAft>
              <a:defRPr/>
            </a:pPr>
            <a:fld id="{F12FEB0C-E8FA-44DB-9B2F-4C74F7711724}" type="slidenum">
              <a:rPr lang="ru-RU" sz="1600">
                <a:latin typeface="+mn-lt"/>
              </a:rPr>
              <a:pPr algn="ctr" fontAlgn="auto">
                <a:spcBef>
                  <a:spcPts val="0"/>
                </a:spcBef>
                <a:spcAft>
                  <a:spcPts val="0"/>
                </a:spcAft>
                <a:defRPr/>
              </a:pPr>
              <a:t>‹#›</a:t>
            </a:fld>
            <a:endParaRPr lang="ru-RU" sz="1600">
              <a:latin typeface="+mn-lt"/>
            </a:endParaRPr>
          </a:p>
        </p:txBody>
      </p:sp>
      <p:sp>
        <p:nvSpPr>
          <p:cNvPr id="12" name="Текст 11"/>
          <p:cNvSpPr>
            <a:spLocks noGrp="1"/>
          </p:cNvSpPr>
          <p:nvPr>
            <p:ph type="body" sz="quarter" idx="10"/>
          </p:nvPr>
        </p:nvSpPr>
        <p:spPr>
          <a:xfrm>
            <a:off x="176009" y="220889"/>
            <a:ext cx="11817327" cy="963613"/>
          </a:xfrm>
          <a:prstGeom prst="rect">
            <a:avLst/>
          </a:prstGeom>
        </p:spPr>
        <p:txBody>
          <a:bodyPr>
            <a:noAutofit/>
          </a:bodyPr>
          <a:lstStyle>
            <a:lvl1pPr marL="0" indent="0">
              <a:buNone/>
              <a:defRPr sz="2800" b="1" baseline="0"/>
            </a:lvl1pPr>
            <a:lvl2pPr marL="457200" indent="0">
              <a:buNone/>
              <a:defRPr sz="2800" b="1"/>
            </a:lvl2pPr>
            <a:lvl3pPr marL="914400" indent="0">
              <a:buNone/>
              <a:defRPr sz="2800" b="1"/>
            </a:lvl3pPr>
            <a:lvl4pPr marL="1371600" indent="0">
              <a:buNone/>
              <a:defRPr sz="2800" b="1"/>
            </a:lvl4pPr>
            <a:lvl5pPr marL="1828800" indent="0">
              <a:buNone/>
              <a:defRPr sz="2800" b="1"/>
            </a:lvl5pPr>
          </a:lstStyle>
          <a:p>
            <a:pPr lvl="0"/>
            <a:r>
              <a:rPr lang="en-US" dirty="0"/>
              <a:t>Образец текста</a:t>
            </a:r>
          </a:p>
        </p:txBody>
      </p:sp>
      <p:sp>
        <p:nvSpPr>
          <p:cNvPr id="14" name="Текст 13"/>
          <p:cNvSpPr>
            <a:spLocks noGrp="1"/>
          </p:cNvSpPr>
          <p:nvPr>
            <p:ph type="body" sz="quarter" idx="11"/>
          </p:nvPr>
        </p:nvSpPr>
        <p:spPr>
          <a:xfrm>
            <a:off x="652916" y="6325828"/>
            <a:ext cx="9960655" cy="236083"/>
          </a:xfrm>
          <a:prstGeom prst="rect">
            <a:avLst/>
          </a:prstGeom>
        </p:spPr>
        <p:txBody>
          <a:bodyPr>
            <a:noAutofit/>
          </a:bodyPr>
          <a:lstStyle>
            <a:lvl1pPr marL="0" indent="0">
              <a:buNone/>
              <a:defRPr sz="1100" baseline="0"/>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noProof="0" dirty="0"/>
              <a:t>Образец текста</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Слайд без назви">
    <p:spTree>
      <p:nvGrpSpPr>
        <p:cNvPr id="1" name=""/>
        <p:cNvGrpSpPr/>
        <p:nvPr/>
      </p:nvGrpSpPr>
      <p:grpSpPr>
        <a:xfrm>
          <a:off x="0" y="0"/>
          <a:ext cx="0" cy="0"/>
          <a:chOff x="0" y="0"/>
          <a:chExt cx="0" cy="0"/>
        </a:xfrm>
      </p:grpSpPr>
      <p:pic>
        <p:nvPicPr>
          <p:cNvPr id="3" name="Рисунок 6"/>
          <p:cNvPicPr>
            <a:picLocks noChangeAspect="1"/>
          </p:cNvPicPr>
          <p:nvPr userDrawn="1"/>
        </p:nvPicPr>
        <p:blipFill>
          <a:blip r:embed="rId2"/>
          <a:srcRect/>
          <a:stretch>
            <a:fillRect/>
          </a:stretch>
        </p:blipFill>
        <p:spPr bwMode="auto">
          <a:xfrm>
            <a:off x="176213" y="6073775"/>
            <a:ext cx="11268075" cy="606425"/>
          </a:xfrm>
          <a:prstGeom prst="rect">
            <a:avLst/>
          </a:prstGeom>
          <a:noFill/>
          <a:ln w="9525">
            <a:noFill/>
            <a:miter lim="800000"/>
            <a:headEnd/>
            <a:tailEnd/>
          </a:ln>
        </p:spPr>
      </p:pic>
      <p:sp>
        <p:nvSpPr>
          <p:cNvPr id="4" name="TextBox 7"/>
          <p:cNvSpPr txBox="1"/>
          <p:nvPr userDrawn="1"/>
        </p:nvSpPr>
        <p:spPr>
          <a:xfrm>
            <a:off x="11471275" y="6392863"/>
            <a:ext cx="587375" cy="338137"/>
          </a:xfrm>
          <a:prstGeom prst="rect">
            <a:avLst/>
          </a:prstGeom>
          <a:noFill/>
        </p:spPr>
        <p:txBody>
          <a:bodyPr>
            <a:spAutoFit/>
          </a:bodyPr>
          <a:lstStyle/>
          <a:p>
            <a:pPr algn="ctr" fontAlgn="auto">
              <a:spcBef>
                <a:spcPts val="0"/>
              </a:spcBef>
              <a:spcAft>
                <a:spcPts val="0"/>
              </a:spcAft>
              <a:defRPr/>
            </a:pPr>
            <a:fld id="{A9B5A1AC-34E8-4F2D-AD50-48BB8D9C6444}" type="slidenum">
              <a:rPr lang="ru-RU" sz="1600">
                <a:latin typeface="+mn-lt"/>
              </a:rPr>
              <a:pPr algn="ctr" fontAlgn="auto">
                <a:spcBef>
                  <a:spcPts val="0"/>
                </a:spcBef>
                <a:spcAft>
                  <a:spcPts val="0"/>
                </a:spcAft>
                <a:defRPr/>
              </a:pPr>
              <a:t>‹#›</a:t>
            </a:fld>
            <a:endParaRPr lang="ru-RU" sz="1600">
              <a:latin typeface="+mn-lt"/>
            </a:endParaRPr>
          </a:p>
        </p:txBody>
      </p:sp>
      <p:sp>
        <p:nvSpPr>
          <p:cNvPr id="9" name="Текст 13"/>
          <p:cNvSpPr>
            <a:spLocks noGrp="1"/>
          </p:cNvSpPr>
          <p:nvPr>
            <p:ph type="body" sz="quarter" idx="11"/>
          </p:nvPr>
        </p:nvSpPr>
        <p:spPr>
          <a:xfrm>
            <a:off x="652916" y="6325828"/>
            <a:ext cx="9960655" cy="236083"/>
          </a:xfrm>
          <a:prstGeom prst="rect">
            <a:avLst/>
          </a:prstGeom>
        </p:spPr>
        <p:txBody>
          <a:bodyPr>
            <a:noAutofit/>
          </a:bodyPr>
          <a:lstStyle>
            <a:lvl1pPr marL="0" indent="0">
              <a:buNone/>
              <a:defRPr sz="1100" baseline="0"/>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noProof="0" dirty="0"/>
              <a:t>Образец текста</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Розділ">
    <p:spTree>
      <p:nvGrpSpPr>
        <p:cNvPr id="1" name=""/>
        <p:cNvGrpSpPr/>
        <p:nvPr/>
      </p:nvGrpSpPr>
      <p:grpSpPr>
        <a:xfrm>
          <a:off x="0" y="0"/>
          <a:ext cx="0" cy="0"/>
          <a:chOff x="0" y="0"/>
          <a:chExt cx="0" cy="0"/>
        </a:xfrm>
      </p:grpSpPr>
      <p:pic>
        <p:nvPicPr>
          <p:cNvPr id="3" name="Рисунок 3"/>
          <p:cNvPicPr>
            <a:picLocks noChangeAspect="1"/>
          </p:cNvPicPr>
          <p:nvPr userDrawn="1"/>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2" name="Заголовок 1"/>
          <p:cNvSpPr>
            <a:spLocks noGrp="1"/>
          </p:cNvSpPr>
          <p:nvPr>
            <p:ph type="title"/>
          </p:nvPr>
        </p:nvSpPr>
        <p:spPr>
          <a:xfrm>
            <a:off x="332015" y="2346098"/>
            <a:ext cx="6174921" cy="2165803"/>
          </a:xfrm>
          <a:prstGeom prst="rect">
            <a:avLst/>
          </a:prstGeom>
        </p:spPr>
        <p:txBody>
          <a:bodyPr anchor="ctr"/>
          <a:lstStyle>
            <a:lvl1pPr>
              <a:defRPr sz="3200" b="1"/>
            </a:lvl1pPr>
          </a:lstStyle>
          <a:p>
            <a:r>
              <a:rPr lang="en-US" noProof="0" dirty="0"/>
              <a:t>Образец заголовка</a:t>
            </a:r>
            <a:endParaRPr lang="uk-UA" noProof="0"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Розділ зі змістом">
    <p:spTree>
      <p:nvGrpSpPr>
        <p:cNvPr id="1" name=""/>
        <p:cNvGrpSpPr/>
        <p:nvPr/>
      </p:nvGrpSpPr>
      <p:grpSpPr>
        <a:xfrm>
          <a:off x="0" y="0"/>
          <a:ext cx="0" cy="0"/>
          <a:chOff x="0" y="0"/>
          <a:chExt cx="0" cy="0"/>
        </a:xfrm>
      </p:grpSpPr>
      <p:pic>
        <p:nvPicPr>
          <p:cNvPr id="4" name="Рисунок 3"/>
          <p:cNvPicPr>
            <a:picLocks noChangeAspect="1"/>
          </p:cNvPicPr>
          <p:nvPr userDrawn="1"/>
        </p:nvPicPr>
        <p:blipFill>
          <a:blip r:embed="rId2"/>
          <a:srcRect/>
          <a:stretch>
            <a:fillRect/>
          </a:stretch>
        </p:blipFill>
        <p:spPr bwMode="auto">
          <a:xfrm>
            <a:off x="0" y="0"/>
            <a:ext cx="12192000" cy="6858000"/>
          </a:xfrm>
          <a:prstGeom prst="rect">
            <a:avLst/>
          </a:prstGeom>
          <a:noFill/>
          <a:ln w="9525">
            <a:noFill/>
            <a:miter lim="800000"/>
            <a:headEnd/>
            <a:tailEnd/>
          </a:ln>
        </p:spPr>
      </p:pic>
      <p:cxnSp>
        <p:nvCxnSpPr>
          <p:cNvPr id="5" name="Прямая соединительная линия 6"/>
          <p:cNvCxnSpPr/>
          <p:nvPr userDrawn="1"/>
        </p:nvCxnSpPr>
        <p:spPr>
          <a:xfrm flipV="1">
            <a:off x="417513" y="1006475"/>
            <a:ext cx="6024562" cy="15875"/>
          </a:xfrm>
          <a:prstGeom prst="line">
            <a:avLst/>
          </a:prstGeom>
          <a:ln w="12700">
            <a:solidFill>
              <a:srgbClr val="314663"/>
            </a:solidFill>
          </a:ln>
        </p:spPr>
        <p:style>
          <a:lnRef idx="1">
            <a:schemeClr val="accent1"/>
          </a:lnRef>
          <a:fillRef idx="0">
            <a:schemeClr val="accent1"/>
          </a:fillRef>
          <a:effectRef idx="0">
            <a:schemeClr val="accent1"/>
          </a:effectRef>
          <a:fontRef idx="minor">
            <a:schemeClr val="tx1"/>
          </a:fontRef>
        </p:style>
      </p:cxnSp>
      <p:sp>
        <p:nvSpPr>
          <p:cNvPr id="2" name="Заголовок 1"/>
          <p:cNvSpPr>
            <a:spLocks noGrp="1"/>
          </p:cNvSpPr>
          <p:nvPr>
            <p:ph type="title"/>
          </p:nvPr>
        </p:nvSpPr>
        <p:spPr>
          <a:xfrm>
            <a:off x="332015" y="434171"/>
            <a:ext cx="5977345" cy="571669"/>
          </a:xfrm>
          <a:prstGeom prst="rect">
            <a:avLst/>
          </a:prstGeom>
        </p:spPr>
        <p:txBody>
          <a:bodyPr anchor="b"/>
          <a:lstStyle>
            <a:lvl1pPr>
              <a:defRPr sz="3200" b="1"/>
            </a:lvl1pPr>
          </a:lstStyle>
          <a:p>
            <a:r>
              <a:rPr lang="en-US" noProof="0" dirty="0"/>
              <a:t>Образец заголовка</a:t>
            </a:r>
            <a:endParaRPr lang="uk-UA" noProof="0" dirty="0"/>
          </a:p>
        </p:txBody>
      </p:sp>
      <p:sp>
        <p:nvSpPr>
          <p:cNvPr id="6" name="Текст 5"/>
          <p:cNvSpPr>
            <a:spLocks noGrp="1"/>
          </p:cNvSpPr>
          <p:nvPr>
            <p:ph type="body" sz="quarter" idx="10"/>
          </p:nvPr>
        </p:nvSpPr>
        <p:spPr>
          <a:xfrm>
            <a:off x="332014" y="1172037"/>
            <a:ext cx="5977345" cy="5424706"/>
          </a:xfrm>
          <a:prstGeom prst="rect">
            <a:avLst/>
          </a:prstGeom>
        </p:spPr>
        <p:txBody>
          <a:bodyPr/>
          <a:lstStyle>
            <a:lvl1pPr marL="514350" indent="-514350">
              <a:buFont typeface="+mj-lt"/>
              <a:buAutoNum type="arabicPeriod"/>
              <a:defRPr baseline="0"/>
            </a:lvl1pPr>
            <a:lvl2pPr marL="914400" indent="-457200">
              <a:buFont typeface="+mj-lt"/>
              <a:buAutoNum type="arabi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en-US" dirty="0"/>
              <a:t>Образец текста</a:t>
            </a:r>
          </a:p>
          <a:p>
            <a:pPr lvl="1"/>
            <a:r>
              <a:rPr lang="en-US" dirty="0"/>
              <a:t>Второй уровень</a:t>
            </a:r>
          </a:p>
          <a:p>
            <a:pPr lvl="2"/>
            <a:r>
              <a:rPr lang="en-US" dirty="0"/>
              <a:t>Третий уровень</a:t>
            </a:r>
          </a:p>
          <a:p>
            <a:pPr lvl="3"/>
            <a:r>
              <a:rPr lang="en-US" dirty="0"/>
              <a:t>Четвертый уровень</a:t>
            </a:r>
          </a:p>
          <a:p>
            <a:pPr lvl="4"/>
            <a:r>
              <a:rPr lang="en-US" dirty="0"/>
              <a:t>Пятый уровень</a:t>
            </a:r>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charset="0"/>
        </a:defRPr>
      </a:lvl2pPr>
      <a:lvl3pPr algn="l" rtl="0" eaLnBrk="0" fontAlgn="base" hangingPunct="0">
        <a:lnSpc>
          <a:spcPct val="90000"/>
        </a:lnSpc>
        <a:spcBef>
          <a:spcPct val="0"/>
        </a:spcBef>
        <a:spcAft>
          <a:spcPct val="0"/>
        </a:spcAft>
        <a:defRPr sz="4400">
          <a:solidFill>
            <a:schemeClr val="tx1"/>
          </a:solidFill>
          <a:latin typeface="Arial" charset="0"/>
        </a:defRPr>
      </a:lvl3pPr>
      <a:lvl4pPr algn="l" rtl="0" eaLnBrk="0" fontAlgn="base" hangingPunct="0">
        <a:lnSpc>
          <a:spcPct val="90000"/>
        </a:lnSpc>
        <a:spcBef>
          <a:spcPct val="0"/>
        </a:spcBef>
        <a:spcAft>
          <a:spcPct val="0"/>
        </a:spcAft>
        <a:defRPr sz="4400">
          <a:solidFill>
            <a:schemeClr val="tx1"/>
          </a:solidFill>
          <a:latin typeface="Arial" charset="0"/>
        </a:defRPr>
      </a:lvl4pPr>
      <a:lvl5pPr algn="l" rtl="0" eaLnBrk="0" fontAlgn="base" hangingPunct="0">
        <a:lnSpc>
          <a:spcPct val="90000"/>
        </a:lnSpc>
        <a:spcBef>
          <a:spcPct val="0"/>
        </a:spcBef>
        <a:spcAft>
          <a:spcPct val="0"/>
        </a:spcAft>
        <a:defRPr sz="4400">
          <a:solidFill>
            <a:schemeClr val="tx1"/>
          </a:solidFill>
          <a:latin typeface="Arial" charset="0"/>
        </a:defRPr>
      </a:lvl5pPr>
      <a:lvl6pPr marL="457200" algn="l" rtl="0" fontAlgn="base">
        <a:lnSpc>
          <a:spcPct val="90000"/>
        </a:lnSpc>
        <a:spcBef>
          <a:spcPct val="0"/>
        </a:spcBef>
        <a:spcAft>
          <a:spcPct val="0"/>
        </a:spcAft>
        <a:defRPr sz="4400">
          <a:solidFill>
            <a:schemeClr val="tx1"/>
          </a:solidFill>
          <a:latin typeface="Arial" charset="0"/>
        </a:defRPr>
      </a:lvl6pPr>
      <a:lvl7pPr marL="914400" algn="l" rtl="0" fontAlgn="base">
        <a:lnSpc>
          <a:spcPct val="90000"/>
        </a:lnSpc>
        <a:spcBef>
          <a:spcPct val="0"/>
        </a:spcBef>
        <a:spcAft>
          <a:spcPct val="0"/>
        </a:spcAft>
        <a:defRPr sz="4400">
          <a:solidFill>
            <a:schemeClr val="tx1"/>
          </a:solidFill>
          <a:latin typeface="Arial" charset="0"/>
        </a:defRPr>
      </a:lvl7pPr>
      <a:lvl8pPr marL="1371600" algn="l" rtl="0" fontAlgn="base">
        <a:lnSpc>
          <a:spcPct val="90000"/>
        </a:lnSpc>
        <a:spcBef>
          <a:spcPct val="0"/>
        </a:spcBef>
        <a:spcAft>
          <a:spcPct val="0"/>
        </a:spcAft>
        <a:defRPr sz="4400">
          <a:solidFill>
            <a:schemeClr val="tx1"/>
          </a:solidFill>
          <a:latin typeface="Arial" charset="0"/>
        </a:defRPr>
      </a:lvl8pPr>
      <a:lvl9pPr marL="1828800" algn="l" rtl="0" fontAlgn="base">
        <a:lnSpc>
          <a:spcPct val="90000"/>
        </a:lnSpc>
        <a:spcBef>
          <a:spcPct val="0"/>
        </a:spcBef>
        <a:spcAft>
          <a:spcPct val="0"/>
        </a:spcAft>
        <a:defRPr sz="4400">
          <a:solidFill>
            <a:schemeClr val="tx1"/>
          </a:solidFill>
          <a:latin typeface="Arial" charset="0"/>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5.xml"/><Relationship Id="rId1" Type="http://schemas.openxmlformats.org/officeDocument/2006/relationships/themeOverride" Target="../theme/themeOverride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url.li/ebjxa" TargetMode="External"/><Relationship Id="rId2" Type="http://schemas.openxmlformats.org/officeDocument/2006/relationships/hyperlink" Target="http://surl.li/dnige"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hyperlink" Target="https://zakon.rada.gov.ua/laws/show/1187-2015-%D0%BF#Text" TargetMode="Externa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hyperlink" Target="http://surl.li/chnaq" TargetMode="Externa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bit.ly/3Lpq2cw" TargetMode="External"/><Relationship Id="rId2" Type="http://schemas.openxmlformats.org/officeDocument/2006/relationships/hyperlink" Target="http://surl.li/afzft" TargetMode="Externa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hyperlink" Target="http://surl.li/afzft"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url.li/adeyq"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hyperlink" Target="https://studlifeod.onaft.edu.ua/wp-content/uploads/2021/01/soft-skills.pdf" TargetMode="External"/><Relationship Id="rId1" Type="http://schemas.openxmlformats.org/officeDocument/2006/relationships/slideLayout" Target="../slideLayouts/slideLayout3.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10242" name="Рисунок 14"/>
          <p:cNvPicPr>
            <a:picLocks noChangeAspect="1"/>
          </p:cNvPicPr>
          <p:nvPr/>
        </p:nvPicPr>
        <p:blipFill>
          <a:blip r:embed="rId4"/>
          <a:srcRect/>
          <a:stretch>
            <a:fillRect/>
          </a:stretch>
        </p:blipFill>
        <p:spPr bwMode="auto">
          <a:xfrm>
            <a:off x="314324" y="285750"/>
            <a:ext cx="3465512" cy="1376362"/>
          </a:xfrm>
          <a:prstGeom prst="rect">
            <a:avLst/>
          </a:prstGeom>
          <a:noFill/>
          <a:ln w="9525">
            <a:noFill/>
            <a:miter lim="800000"/>
            <a:headEnd/>
            <a:tailEnd/>
          </a:ln>
        </p:spPr>
      </p:pic>
      <p:sp>
        <p:nvSpPr>
          <p:cNvPr id="10243" name="Объект 14"/>
          <p:cNvSpPr txBox="1">
            <a:spLocks/>
          </p:cNvSpPr>
          <p:nvPr/>
        </p:nvSpPr>
        <p:spPr bwMode="auto">
          <a:xfrm>
            <a:off x="314325" y="285750"/>
            <a:ext cx="3465511" cy="1062038"/>
          </a:xfrm>
          <a:prstGeom prst="rect">
            <a:avLst/>
          </a:prstGeom>
          <a:noFill/>
          <a:ln w="9525">
            <a:noFill/>
            <a:miter lim="800000"/>
            <a:headEnd/>
            <a:tailEnd/>
          </a:ln>
        </p:spPr>
        <p:txBody>
          <a:bodyPr/>
          <a:lstStyle/>
          <a:p>
            <a:pPr>
              <a:lnSpc>
                <a:spcPct val="90000"/>
              </a:lnSpc>
              <a:spcBef>
                <a:spcPts val="1000"/>
              </a:spcBef>
              <a:buFont typeface="Arial" charset="0"/>
              <a:buNone/>
            </a:pPr>
            <a:endParaRPr lang="ru-RU" dirty="0"/>
          </a:p>
        </p:txBody>
      </p:sp>
      <p:sp>
        <p:nvSpPr>
          <p:cNvPr id="10244" name="Заголовок 13"/>
          <p:cNvSpPr txBox="1">
            <a:spLocks/>
          </p:cNvSpPr>
          <p:nvPr/>
        </p:nvSpPr>
        <p:spPr bwMode="auto">
          <a:xfrm>
            <a:off x="314324" y="2049516"/>
            <a:ext cx="9772211" cy="4407555"/>
          </a:xfrm>
          <a:prstGeom prst="rect">
            <a:avLst/>
          </a:prstGeom>
          <a:noFill/>
          <a:ln w="9525">
            <a:noFill/>
            <a:miter lim="800000"/>
            <a:headEnd/>
            <a:tailEnd/>
          </a:ln>
        </p:spPr>
        <p:txBody>
          <a:bodyPr anchor="ctr"/>
          <a:lstStyle/>
          <a:p>
            <a:pPr algn="ctr">
              <a:lnSpc>
                <a:spcPct val="110000"/>
              </a:lnSpc>
            </a:pPr>
            <a:r>
              <a:rPr lang="uk-UA" sz="2800" b="1" dirty="0">
                <a:solidFill>
                  <a:schemeClr val="accent4">
                    <a:lumMod val="60000"/>
                    <a:lumOff val="40000"/>
                  </a:schemeClr>
                </a:solidFill>
              </a:rPr>
              <a:t>«ОСОБЛИВОСТІ ФОРМУВАННЯ ОСВІТНЬОЇ ТРАЄКТОРІЇ ЗДОБУВАЧІВ ВИЩОЇ ОСВІТИ </a:t>
            </a:r>
          </a:p>
          <a:p>
            <a:pPr algn="ctr">
              <a:lnSpc>
                <a:spcPct val="110000"/>
              </a:lnSpc>
            </a:pPr>
            <a:r>
              <a:rPr lang="uk-UA" sz="2800" b="1" dirty="0">
                <a:solidFill>
                  <a:schemeClr val="accent4">
                    <a:lumMod val="60000"/>
                    <a:lumOff val="40000"/>
                  </a:schemeClr>
                </a:solidFill>
              </a:rPr>
              <a:t>ТРЕТЬОГО </a:t>
            </a:r>
            <a:r>
              <a:rPr lang="uk-UA" sz="2800" b="1">
                <a:solidFill>
                  <a:schemeClr val="accent4">
                    <a:lumMod val="60000"/>
                    <a:lumOff val="40000"/>
                  </a:schemeClr>
                </a:solidFill>
              </a:rPr>
              <a:t>(ОСВІТНЬО-НАУКОВОГО</a:t>
            </a:r>
            <a:r>
              <a:rPr lang="uk-UA" sz="2800" b="1" dirty="0">
                <a:solidFill>
                  <a:schemeClr val="accent4">
                    <a:lumMod val="60000"/>
                    <a:lumOff val="40000"/>
                  </a:schemeClr>
                </a:solidFill>
              </a:rPr>
              <a:t>) РІВНЯ </a:t>
            </a:r>
          </a:p>
          <a:p>
            <a:pPr algn="ctr">
              <a:lnSpc>
                <a:spcPct val="110000"/>
              </a:lnSpc>
            </a:pPr>
            <a:r>
              <a:rPr lang="uk-UA" sz="2800" b="1" dirty="0">
                <a:solidFill>
                  <a:schemeClr val="accent4">
                    <a:lumMod val="60000"/>
                    <a:lumOff val="40000"/>
                  </a:schemeClr>
                </a:solidFill>
              </a:rPr>
              <a:t>НТУ «ДНІПРОВСЬКА ПОЛІТЕХНІКА»</a:t>
            </a:r>
          </a:p>
          <a:p>
            <a:pPr algn="ctr">
              <a:lnSpc>
                <a:spcPct val="110000"/>
              </a:lnSpc>
            </a:pPr>
            <a:endParaRPr lang="uk-UA" sz="2400" b="1" dirty="0">
              <a:solidFill>
                <a:schemeClr val="accent4">
                  <a:lumMod val="60000"/>
                  <a:lumOff val="40000"/>
                </a:schemeClr>
              </a:solidFill>
            </a:endParaRPr>
          </a:p>
          <a:p>
            <a:pPr algn="ctr">
              <a:lnSpc>
                <a:spcPct val="110000"/>
              </a:lnSpc>
            </a:pPr>
            <a:endParaRPr lang="uk-UA" sz="2400" b="1" dirty="0">
              <a:solidFill>
                <a:schemeClr val="accent4">
                  <a:lumMod val="60000"/>
                  <a:lumOff val="40000"/>
                </a:schemeClr>
              </a:solidFill>
            </a:endParaRPr>
          </a:p>
          <a:p>
            <a:pPr algn="ctr">
              <a:lnSpc>
                <a:spcPct val="110000"/>
              </a:lnSpc>
            </a:pPr>
            <a:endParaRPr lang="uk-UA" sz="2400" b="1" dirty="0">
              <a:solidFill>
                <a:schemeClr val="accent4">
                  <a:lumMod val="60000"/>
                  <a:lumOff val="40000"/>
                </a:schemeClr>
              </a:solidFill>
            </a:endParaRPr>
          </a:p>
          <a:p>
            <a:pPr algn="r">
              <a:lnSpc>
                <a:spcPct val="110000"/>
              </a:lnSpc>
            </a:pPr>
            <a:r>
              <a:rPr lang="uk-UA" sz="2400" b="1" i="1" dirty="0">
                <a:solidFill>
                  <a:schemeClr val="accent4">
                    <a:lumMod val="60000"/>
                    <a:lumOff val="40000"/>
                  </a:schemeClr>
                </a:solidFill>
              </a:rPr>
              <a:t>спікер: начальник навчально-методичного відділу                             Юлія ЗАБОЛОТНА</a:t>
            </a:r>
            <a:br>
              <a:rPr lang="uk-UA" sz="2400" dirty="0">
                <a:solidFill>
                  <a:schemeClr val="accent4">
                    <a:lumMod val="60000"/>
                    <a:lumOff val="40000"/>
                  </a:schemeClr>
                </a:solidFill>
              </a:rPr>
            </a:br>
            <a:endParaRPr lang="uk-UA" sz="2400" dirty="0">
              <a:solidFill>
                <a:schemeClr val="accent4">
                  <a:lumMod val="60000"/>
                  <a:lumOff val="40000"/>
                </a:schemeClr>
              </a:solidFill>
            </a:endParaRPr>
          </a:p>
        </p:txBody>
      </p:sp>
    </p:spTree>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1">
            <a:extLst>
              <a:ext uri="{FF2B5EF4-FFF2-40B4-BE49-F238E27FC236}">
                <a16:creationId xmlns:a16="http://schemas.microsoft.com/office/drawing/2014/main" id="{C3E36B2A-02F3-4370-B3CD-4D02DC866321}"/>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uk-UA" b="0" i="1" dirty="0">
                <a:solidFill>
                  <a:schemeClr val="accent2"/>
                </a:solidFill>
              </a:rPr>
              <a:t>Положення про формування переліку та обрання навчальних дисциплін здобувачами вищої освіти</a:t>
            </a:r>
          </a:p>
        </p:txBody>
      </p:sp>
      <p:sp>
        <p:nvSpPr>
          <p:cNvPr id="6" name="Заголовок 1">
            <a:extLst>
              <a:ext uri="{FF2B5EF4-FFF2-40B4-BE49-F238E27FC236}">
                <a16:creationId xmlns:a16="http://schemas.microsoft.com/office/drawing/2014/main" id="{6787E32E-0AB7-49C3-9913-B5D7D651251C}"/>
              </a:ext>
            </a:extLst>
          </p:cNvPr>
          <p:cNvSpPr txBox="1">
            <a:spLocks/>
          </p:cNvSpPr>
          <p:nvPr/>
        </p:nvSpPr>
        <p:spPr>
          <a:xfrm>
            <a:off x="651504" y="686434"/>
            <a:ext cx="11177752" cy="6109556"/>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charset="0"/>
              </a:defRPr>
            </a:lvl2pPr>
            <a:lvl3pPr algn="l" rtl="0" eaLnBrk="0" fontAlgn="base" hangingPunct="0">
              <a:lnSpc>
                <a:spcPct val="90000"/>
              </a:lnSpc>
              <a:spcBef>
                <a:spcPct val="0"/>
              </a:spcBef>
              <a:spcAft>
                <a:spcPct val="0"/>
              </a:spcAft>
              <a:defRPr sz="4400">
                <a:solidFill>
                  <a:schemeClr val="tx1"/>
                </a:solidFill>
                <a:latin typeface="Arial" charset="0"/>
              </a:defRPr>
            </a:lvl3pPr>
            <a:lvl4pPr algn="l" rtl="0" eaLnBrk="0" fontAlgn="base" hangingPunct="0">
              <a:lnSpc>
                <a:spcPct val="90000"/>
              </a:lnSpc>
              <a:spcBef>
                <a:spcPct val="0"/>
              </a:spcBef>
              <a:spcAft>
                <a:spcPct val="0"/>
              </a:spcAft>
              <a:defRPr sz="4400">
                <a:solidFill>
                  <a:schemeClr val="tx1"/>
                </a:solidFill>
                <a:latin typeface="Arial" charset="0"/>
              </a:defRPr>
            </a:lvl4pPr>
            <a:lvl5pPr algn="l" rtl="0" eaLnBrk="0" fontAlgn="base" hangingPunct="0">
              <a:lnSpc>
                <a:spcPct val="90000"/>
              </a:lnSpc>
              <a:spcBef>
                <a:spcPct val="0"/>
              </a:spcBef>
              <a:spcAft>
                <a:spcPct val="0"/>
              </a:spcAft>
              <a:defRPr sz="4400">
                <a:solidFill>
                  <a:schemeClr val="tx1"/>
                </a:solidFill>
                <a:latin typeface="Arial" charset="0"/>
              </a:defRPr>
            </a:lvl5pPr>
            <a:lvl6pPr marL="457200" algn="l" rtl="0" fontAlgn="base">
              <a:lnSpc>
                <a:spcPct val="90000"/>
              </a:lnSpc>
              <a:spcBef>
                <a:spcPct val="0"/>
              </a:spcBef>
              <a:spcAft>
                <a:spcPct val="0"/>
              </a:spcAft>
              <a:defRPr sz="4400">
                <a:solidFill>
                  <a:schemeClr val="tx1"/>
                </a:solidFill>
                <a:latin typeface="Arial" charset="0"/>
              </a:defRPr>
            </a:lvl6pPr>
            <a:lvl7pPr marL="914400" algn="l" rtl="0" fontAlgn="base">
              <a:lnSpc>
                <a:spcPct val="90000"/>
              </a:lnSpc>
              <a:spcBef>
                <a:spcPct val="0"/>
              </a:spcBef>
              <a:spcAft>
                <a:spcPct val="0"/>
              </a:spcAft>
              <a:defRPr sz="4400">
                <a:solidFill>
                  <a:schemeClr val="tx1"/>
                </a:solidFill>
                <a:latin typeface="Arial" charset="0"/>
              </a:defRPr>
            </a:lvl7pPr>
            <a:lvl8pPr marL="1371600" algn="l" rtl="0" fontAlgn="base">
              <a:lnSpc>
                <a:spcPct val="90000"/>
              </a:lnSpc>
              <a:spcBef>
                <a:spcPct val="0"/>
              </a:spcBef>
              <a:spcAft>
                <a:spcPct val="0"/>
              </a:spcAft>
              <a:defRPr sz="4400">
                <a:solidFill>
                  <a:schemeClr val="tx1"/>
                </a:solidFill>
                <a:latin typeface="Arial" charset="0"/>
              </a:defRPr>
            </a:lvl8pPr>
            <a:lvl9pPr marL="1828800" algn="l" rtl="0" fontAlgn="base">
              <a:lnSpc>
                <a:spcPct val="90000"/>
              </a:lnSpc>
              <a:spcBef>
                <a:spcPct val="0"/>
              </a:spcBef>
              <a:spcAft>
                <a:spcPct val="0"/>
              </a:spcAft>
              <a:defRPr sz="4400">
                <a:solidFill>
                  <a:schemeClr val="tx1"/>
                </a:solidFill>
                <a:latin typeface="Arial" charset="0"/>
              </a:defRPr>
            </a:lvl9pPr>
          </a:lstStyle>
          <a:p>
            <a:pPr algn="just">
              <a:lnSpc>
                <a:spcPct val="110000"/>
              </a:lnSpc>
            </a:pPr>
            <a:endParaRPr lang="uk-UA" sz="2000" dirty="0"/>
          </a:p>
        </p:txBody>
      </p:sp>
      <p:sp>
        <p:nvSpPr>
          <p:cNvPr id="7" name="Прямоугольник 6">
            <a:extLst>
              <a:ext uri="{FF2B5EF4-FFF2-40B4-BE49-F238E27FC236}">
                <a16:creationId xmlns:a16="http://schemas.microsoft.com/office/drawing/2014/main" id="{1DAFB242-7B82-49DA-A5CA-937068210BC6}"/>
              </a:ext>
            </a:extLst>
          </p:cNvPr>
          <p:cNvSpPr/>
          <p:nvPr/>
        </p:nvSpPr>
        <p:spPr>
          <a:xfrm>
            <a:off x="489093" y="1012954"/>
            <a:ext cx="11051403" cy="3908762"/>
          </a:xfrm>
          <a:prstGeom prst="rect">
            <a:avLst/>
          </a:prstGeom>
        </p:spPr>
        <p:txBody>
          <a:bodyPr wrap="square">
            <a:spAutoFit/>
          </a:bodyPr>
          <a:lstStyle/>
          <a:p>
            <a:pPr algn="just"/>
            <a:endParaRPr lang="uk-UA" sz="2000" dirty="0"/>
          </a:p>
          <a:p>
            <a:pPr algn="just"/>
            <a:r>
              <a:rPr lang="uk-UA" sz="2000" b="1" i="1" dirty="0">
                <a:solidFill>
                  <a:srgbClr val="FF0000"/>
                </a:solidFill>
              </a:rPr>
              <a:t>Перелік</a:t>
            </a:r>
            <a:r>
              <a:rPr lang="uk-UA" sz="2000" dirty="0"/>
              <a:t> вибіркових навчальних дисциплін формується за третім (</a:t>
            </a:r>
            <a:r>
              <a:rPr lang="uk-UA" sz="2000" dirty="0" err="1"/>
              <a:t>освітньо</a:t>
            </a:r>
            <a:r>
              <a:rPr lang="uk-UA" sz="2000" dirty="0"/>
              <a:t>-науковим) рівнем </a:t>
            </a:r>
            <a:r>
              <a:rPr lang="uk-UA" sz="2000" b="1" i="1" dirty="0">
                <a:solidFill>
                  <a:srgbClr val="FF0000"/>
                </a:solidFill>
              </a:rPr>
              <a:t>на навчальний рік у межах аспірантури</a:t>
            </a:r>
            <a:r>
              <a:rPr lang="uk-UA" sz="2000" dirty="0"/>
              <a:t>.</a:t>
            </a:r>
          </a:p>
          <a:p>
            <a:pPr algn="just"/>
            <a:endParaRPr lang="uk-UA" sz="2000" dirty="0"/>
          </a:p>
          <a:p>
            <a:pPr algn="just"/>
            <a:r>
              <a:rPr lang="uk-UA" sz="2000" dirty="0"/>
              <a:t>До </a:t>
            </a:r>
            <a:r>
              <a:rPr lang="uk-UA" sz="2000" b="1" i="1" dirty="0">
                <a:solidFill>
                  <a:srgbClr val="FF0000"/>
                </a:solidFill>
              </a:rPr>
              <a:t>переліку</a:t>
            </a:r>
            <a:r>
              <a:rPr lang="uk-UA" sz="2000" dirty="0"/>
              <a:t> вибіркових навчальних дисциплін </a:t>
            </a:r>
            <a:r>
              <a:rPr lang="uk-UA" sz="2000" i="1" dirty="0">
                <a:solidFill>
                  <a:srgbClr val="0070C0"/>
                </a:solidFill>
              </a:rPr>
              <a:t>включаються дисципліни, які спрямовані на розвиток </a:t>
            </a:r>
            <a:r>
              <a:rPr lang="en-US" sz="2000" i="1" dirty="0">
                <a:solidFill>
                  <a:srgbClr val="0070C0"/>
                </a:solidFill>
              </a:rPr>
              <a:t>Soft Skills,</a:t>
            </a:r>
            <a:r>
              <a:rPr lang="uk-UA" sz="2000" i="1" dirty="0">
                <a:solidFill>
                  <a:srgbClr val="0070C0"/>
                </a:solidFill>
              </a:rPr>
              <a:t> та вибіркові фахові дисципліни</a:t>
            </a:r>
            <a:r>
              <a:rPr lang="uk-UA" sz="2000" dirty="0"/>
              <a:t>.</a:t>
            </a:r>
          </a:p>
          <a:p>
            <a:pPr algn="just"/>
            <a:endParaRPr lang="uk-UA" sz="2000" dirty="0"/>
          </a:p>
          <a:p>
            <a:pPr algn="just"/>
            <a:r>
              <a:rPr lang="uk-UA" sz="2000" b="1" i="1" dirty="0">
                <a:solidFill>
                  <a:srgbClr val="FF0000"/>
                </a:solidFill>
              </a:rPr>
              <a:t>Обсяг </a:t>
            </a:r>
            <a:r>
              <a:rPr lang="uk-UA" sz="2000" dirty="0"/>
              <a:t>вибіркових дисциплін, як правило, має бути </a:t>
            </a:r>
            <a:r>
              <a:rPr lang="uk-UA" sz="2000" b="1" i="1" dirty="0">
                <a:solidFill>
                  <a:srgbClr val="FF0000"/>
                </a:solidFill>
              </a:rPr>
              <a:t>кратний 4 кредитам ЄКТС</a:t>
            </a:r>
            <a:r>
              <a:rPr lang="uk-UA" sz="2000" dirty="0"/>
              <a:t>.</a:t>
            </a:r>
          </a:p>
          <a:p>
            <a:pPr algn="just"/>
            <a:endParaRPr lang="uk-UA" sz="2000" dirty="0"/>
          </a:p>
          <a:p>
            <a:pPr algn="just"/>
            <a:r>
              <a:rPr lang="uk-UA" sz="2000" b="1" i="1" dirty="0">
                <a:solidFill>
                  <a:srgbClr val="FF0000"/>
                </a:solidFill>
              </a:rPr>
              <a:t>Оновлення</a:t>
            </a:r>
            <a:r>
              <a:rPr lang="uk-UA" sz="2000" dirty="0"/>
              <a:t> переліку вибіркових дисциплін здійснюється </a:t>
            </a:r>
            <a:r>
              <a:rPr lang="uk-UA" sz="2000" b="1" i="1" dirty="0">
                <a:solidFill>
                  <a:srgbClr val="FF0000"/>
                </a:solidFill>
              </a:rPr>
              <a:t>кожного навчального року</a:t>
            </a:r>
            <a:r>
              <a:rPr lang="uk-UA" sz="2000" dirty="0"/>
              <a:t>.</a:t>
            </a:r>
          </a:p>
          <a:p>
            <a:endParaRPr lang="uk-UA" sz="2400" dirty="0">
              <a:latin typeface="+mj-lt"/>
              <a:ea typeface="+mj-ea"/>
              <a:cs typeface="+mj-cs"/>
            </a:endParaRPr>
          </a:p>
          <a:p>
            <a:endParaRPr lang="uk-UA" sz="2400" dirty="0">
              <a:latin typeface="+mj-lt"/>
              <a:ea typeface="+mj-ea"/>
              <a:cs typeface="+mj-cs"/>
            </a:endParaRPr>
          </a:p>
        </p:txBody>
      </p:sp>
    </p:spTree>
    <p:extLst>
      <p:ext uri="{BB962C8B-B14F-4D97-AF65-F5344CB8AC3E}">
        <p14:creationId xmlns:p14="http://schemas.microsoft.com/office/powerpoint/2010/main" val="2299457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1">
            <a:extLst>
              <a:ext uri="{FF2B5EF4-FFF2-40B4-BE49-F238E27FC236}">
                <a16:creationId xmlns:a16="http://schemas.microsoft.com/office/drawing/2014/main" id="{E42B0545-61E1-4802-811F-A38F4C618BF2}"/>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uk-UA" b="0" i="1" dirty="0">
                <a:solidFill>
                  <a:schemeClr val="accent2"/>
                </a:solidFill>
              </a:rPr>
              <a:t>Положення про формування переліку та обрання навчальних дисциплін здобувачами вищої освіти</a:t>
            </a:r>
          </a:p>
        </p:txBody>
      </p:sp>
      <p:sp>
        <p:nvSpPr>
          <p:cNvPr id="2" name="Прямоугольник 1">
            <a:extLst>
              <a:ext uri="{FF2B5EF4-FFF2-40B4-BE49-F238E27FC236}">
                <a16:creationId xmlns:a16="http://schemas.microsoft.com/office/drawing/2014/main" id="{0C6CA8D1-2AAE-374E-D240-A60AF9CF6070}"/>
              </a:ext>
            </a:extLst>
          </p:cNvPr>
          <p:cNvSpPr/>
          <p:nvPr/>
        </p:nvSpPr>
        <p:spPr>
          <a:xfrm>
            <a:off x="480301" y="1267931"/>
            <a:ext cx="11051403" cy="2308324"/>
          </a:xfrm>
          <a:prstGeom prst="rect">
            <a:avLst/>
          </a:prstGeom>
        </p:spPr>
        <p:txBody>
          <a:bodyPr wrap="square">
            <a:spAutoFit/>
          </a:bodyPr>
          <a:lstStyle/>
          <a:p>
            <a:pPr algn="just"/>
            <a:endParaRPr lang="uk-UA" sz="2000" dirty="0"/>
          </a:p>
          <a:p>
            <a:pPr algn="just"/>
            <a:r>
              <a:rPr lang="uk-UA" sz="2000" b="1" i="1" dirty="0">
                <a:solidFill>
                  <a:srgbClr val="FF0000"/>
                </a:solidFill>
              </a:rPr>
              <a:t>Для розгляду пропозицій</a:t>
            </a:r>
            <a:r>
              <a:rPr lang="uk-UA" sz="2000" dirty="0"/>
              <a:t> кафедр щодо формування та оновлення переліку вибіркових навчальних дисциплін за третім (</a:t>
            </a:r>
            <a:r>
              <a:rPr lang="uk-UA" sz="2000" dirty="0" err="1"/>
              <a:t>освітньо</a:t>
            </a:r>
            <a:r>
              <a:rPr lang="uk-UA" sz="2000" dirty="0"/>
              <a:t>-науковим) рівнем розпорядженням завідувача аспірантури і докторантури </a:t>
            </a:r>
            <a:r>
              <a:rPr lang="uk-UA" sz="2000" b="1" i="1" dirty="0">
                <a:solidFill>
                  <a:srgbClr val="FF0000"/>
                </a:solidFill>
              </a:rPr>
              <a:t>створюється робоча група</a:t>
            </a:r>
            <a:r>
              <a:rPr lang="uk-UA" sz="2000" dirty="0"/>
              <a:t>, до складу якої включаються завідувач аспірантури і докторантури, наукові керівники аспірантів, представники здобувачів ступеня доктора філософії.</a:t>
            </a:r>
          </a:p>
          <a:p>
            <a:endParaRPr lang="uk-UA" sz="2400" dirty="0">
              <a:latin typeface="+mj-lt"/>
              <a:ea typeface="+mj-ea"/>
              <a:cs typeface="+mj-cs"/>
            </a:endParaRPr>
          </a:p>
        </p:txBody>
      </p:sp>
    </p:spTree>
    <p:extLst>
      <p:ext uri="{BB962C8B-B14F-4D97-AF65-F5344CB8AC3E}">
        <p14:creationId xmlns:p14="http://schemas.microsoft.com/office/powerpoint/2010/main" val="9704270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1">
            <a:extLst>
              <a:ext uri="{FF2B5EF4-FFF2-40B4-BE49-F238E27FC236}">
                <a16:creationId xmlns:a16="http://schemas.microsoft.com/office/drawing/2014/main" id="{26BF45B7-E46A-4C9E-BEB7-920590A2FD75}"/>
              </a:ext>
            </a:extLst>
          </p:cNvPr>
          <p:cNvSpPr txBox="1">
            <a:spLocks/>
          </p:cNvSpPr>
          <p:nvPr/>
        </p:nvSpPr>
        <p:spPr bwMode="auto">
          <a:xfrm>
            <a:off x="11906" y="0"/>
            <a:ext cx="12180094" cy="900332"/>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spcBef>
                <a:spcPts val="0"/>
              </a:spcBef>
            </a:pPr>
            <a:r>
              <a:rPr lang="uk-UA" b="0" i="1" dirty="0">
                <a:solidFill>
                  <a:schemeClr val="accent2"/>
                </a:solidFill>
              </a:rPr>
              <a:t>Положення про формування переліку та обрання навчальних дисциплін здобувачами вищої освіти</a:t>
            </a:r>
          </a:p>
        </p:txBody>
      </p:sp>
      <p:sp>
        <p:nvSpPr>
          <p:cNvPr id="5" name="Прямоугольник 4">
            <a:extLst>
              <a:ext uri="{FF2B5EF4-FFF2-40B4-BE49-F238E27FC236}">
                <a16:creationId xmlns:a16="http://schemas.microsoft.com/office/drawing/2014/main" id="{06A36B09-C018-4379-A3DF-82FAC3F9FFAA}"/>
              </a:ext>
            </a:extLst>
          </p:cNvPr>
          <p:cNvSpPr/>
          <p:nvPr/>
        </p:nvSpPr>
        <p:spPr>
          <a:xfrm>
            <a:off x="570298" y="900332"/>
            <a:ext cx="11051403" cy="5324535"/>
          </a:xfrm>
          <a:prstGeom prst="rect">
            <a:avLst/>
          </a:prstGeom>
        </p:spPr>
        <p:txBody>
          <a:bodyPr wrap="square">
            <a:spAutoFit/>
          </a:bodyPr>
          <a:lstStyle/>
          <a:p>
            <a:pPr algn="just"/>
            <a:r>
              <a:rPr lang="uk-UA" sz="2000" b="1" i="1" dirty="0">
                <a:solidFill>
                  <a:srgbClr val="FF0000"/>
                </a:solidFill>
              </a:rPr>
              <a:t>На розгляд</a:t>
            </a:r>
            <a:r>
              <a:rPr lang="uk-UA" sz="2000" dirty="0"/>
              <a:t> робочій групі вибіркові навчальні дисципліни мають право пропонувати кафедри університету, </a:t>
            </a:r>
            <a:r>
              <a:rPr lang="uk-UA" sz="2000" b="1" i="1" dirty="0">
                <a:solidFill>
                  <a:srgbClr val="0070C0"/>
                </a:solidFill>
              </a:rPr>
              <a:t>які мають відповідне кадрове, навчально-методичне та матеріально-технічне забезпечення</a:t>
            </a:r>
            <a:r>
              <a:rPr lang="uk-UA" sz="2000" dirty="0"/>
              <a:t>.</a:t>
            </a:r>
          </a:p>
          <a:p>
            <a:endParaRPr lang="uk-UA" sz="2000" dirty="0"/>
          </a:p>
          <a:p>
            <a:r>
              <a:rPr lang="uk-UA" sz="2000" dirty="0"/>
              <a:t>Кафедра повинна подати на розгляд робочій групі:</a:t>
            </a:r>
          </a:p>
          <a:p>
            <a:r>
              <a:rPr lang="uk-UA" sz="2000" dirty="0"/>
              <a:t>− </a:t>
            </a:r>
            <a:r>
              <a:rPr lang="uk-UA" sz="2000" b="1" i="1" dirty="0">
                <a:solidFill>
                  <a:srgbClr val="FF0000"/>
                </a:solidFill>
              </a:rPr>
              <a:t>робочу програму навчальної дисципліни та </a:t>
            </a:r>
            <a:r>
              <a:rPr lang="uk-UA" sz="2000" b="1" i="1" dirty="0" err="1">
                <a:solidFill>
                  <a:srgbClr val="FF0000"/>
                </a:solidFill>
              </a:rPr>
              <a:t>силабус</a:t>
            </a:r>
            <a:r>
              <a:rPr lang="uk-UA" sz="2000" b="1" i="1" dirty="0">
                <a:solidFill>
                  <a:srgbClr val="FF0000"/>
                </a:solidFill>
              </a:rPr>
              <a:t>.</a:t>
            </a:r>
            <a:r>
              <a:rPr lang="uk-UA" sz="2000" dirty="0"/>
              <a:t> </a:t>
            </a:r>
          </a:p>
          <a:p>
            <a:pPr algn="just"/>
            <a:endParaRPr lang="uk-UA" sz="800" dirty="0"/>
          </a:p>
          <a:p>
            <a:pPr algn="just"/>
            <a:r>
              <a:rPr lang="uk-UA" sz="2000" b="1" i="1" dirty="0">
                <a:solidFill>
                  <a:srgbClr val="FF0000"/>
                </a:solidFill>
              </a:rPr>
              <a:t>Робоча програма</a:t>
            </a:r>
            <a:r>
              <a:rPr lang="uk-UA" sz="2000" dirty="0"/>
              <a:t> розробляється відповідно до рекомендацій, які наведені в </a:t>
            </a:r>
            <a:r>
              <a:rPr lang="uk-UA" sz="2000" b="1" i="1" dirty="0">
                <a:solidFill>
                  <a:srgbClr val="FF0000"/>
                </a:solidFill>
              </a:rPr>
              <a:t>Додатку Е</a:t>
            </a:r>
            <a:r>
              <a:rPr lang="uk-UA" sz="2000" dirty="0"/>
              <a:t> Положення про навчально-методичне забезпечення освітнього процесу НТУ «Дніпровська політехніка», що затверджене Вченою радою університету 22.01.2019, протокол № 2 (зі змінами та доповненнями, що затверджені Вченою радою 29.09.2022, протокол № 9) </a:t>
            </a:r>
            <a:r>
              <a:rPr lang="en-US" sz="2000" dirty="0">
                <a:hlinkClick r:id="rId2"/>
              </a:rPr>
              <a:t>http://surl.li/dnige</a:t>
            </a:r>
            <a:r>
              <a:rPr lang="uk-UA" sz="2000" dirty="0"/>
              <a:t> </a:t>
            </a:r>
          </a:p>
          <a:p>
            <a:endParaRPr lang="uk-UA" sz="800" dirty="0"/>
          </a:p>
          <a:p>
            <a:r>
              <a:rPr lang="uk-UA" sz="2000" b="1" i="1" dirty="0" err="1">
                <a:solidFill>
                  <a:srgbClr val="FF0000"/>
                </a:solidFill>
              </a:rPr>
              <a:t>Силабус</a:t>
            </a:r>
            <a:r>
              <a:rPr lang="uk-UA" sz="2000" dirty="0"/>
              <a:t> розробляється відповідно до Рекомендацій щодо створення силабусу навчальної дисципліни, що затверджені Вченою радою університету 25.06.2020, протокол № 6 </a:t>
            </a:r>
            <a:r>
              <a:rPr lang="en-US" sz="2000" dirty="0">
                <a:hlinkClick r:id="rId3"/>
              </a:rPr>
              <a:t>http://surl.li/ebjxa</a:t>
            </a:r>
            <a:r>
              <a:rPr lang="uk-UA" sz="2000" dirty="0"/>
              <a:t>  </a:t>
            </a:r>
          </a:p>
          <a:p>
            <a:endParaRPr lang="uk-UA" sz="2400" dirty="0"/>
          </a:p>
          <a:p>
            <a:endParaRPr lang="ru-RU" sz="2000" dirty="0">
              <a:latin typeface="+mj-lt"/>
              <a:ea typeface="+mj-ea"/>
              <a:cs typeface="+mj-cs"/>
            </a:endParaRPr>
          </a:p>
        </p:txBody>
      </p:sp>
    </p:spTree>
    <p:extLst>
      <p:ext uri="{BB962C8B-B14F-4D97-AF65-F5344CB8AC3E}">
        <p14:creationId xmlns:p14="http://schemas.microsoft.com/office/powerpoint/2010/main" val="39269979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1">
            <a:extLst>
              <a:ext uri="{FF2B5EF4-FFF2-40B4-BE49-F238E27FC236}">
                <a16:creationId xmlns:a16="http://schemas.microsoft.com/office/drawing/2014/main" id="{26BF45B7-E46A-4C9E-BEB7-920590A2FD75}"/>
              </a:ext>
            </a:extLst>
          </p:cNvPr>
          <p:cNvSpPr txBox="1">
            <a:spLocks/>
          </p:cNvSpPr>
          <p:nvPr/>
        </p:nvSpPr>
        <p:spPr bwMode="auto">
          <a:xfrm>
            <a:off x="11906" y="0"/>
            <a:ext cx="12180094" cy="900332"/>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spcBef>
                <a:spcPts val="0"/>
              </a:spcBef>
            </a:pPr>
            <a:r>
              <a:rPr lang="uk-UA" b="0" i="1" dirty="0">
                <a:solidFill>
                  <a:schemeClr val="accent2"/>
                </a:solidFill>
              </a:rPr>
              <a:t>Положення про формування переліку та обрання навчальних дисциплін здобувачами вищої освіти</a:t>
            </a:r>
          </a:p>
        </p:txBody>
      </p:sp>
      <p:sp>
        <p:nvSpPr>
          <p:cNvPr id="5" name="Прямоугольник 4">
            <a:extLst>
              <a:ext uri="{FF2B5EF4-FFF2-40B4-BE49-F238E27FC236}">
                <a16:creationId xmlns:a16="http://schemas.microsoft.com/office/drawing/2014/main" id="{06A36B09-C018-4379-A3DF-82FAC3F9FFAA}"/>
              </a:ext>
            </a:extLst>
          </p:cNvPr>
          <p:cNvSpPr/>
          <p:nvPr/>
        </p:nvSpPr>
        <p:spPr>
          <a:xfrm>
            <a:off x="570298" y="759655"/>
            <a:ext cx="11051403" cy="6924973"/>
          </a:xfrm>
          <a:prstGeom prst="rect">
            <a:avLst/>
          </a:prstGeom>
        </p:spPr>
        <p:txBody>
          <a:bodyPr wrap="square">
            <a:spAutoFit/>
          </a:bodyPr>
          <a:lstStyle/>
          <a:p>
            <a:r>
              <a:rPr lang="uk-UA" sz="2000" dirty="0"/>
              <a:t>− </a:t>
            </a:r>
            <a:r>
              <a:rPr lang="uk-UA" sz="2000" b="1" i="1" dirty="0">
                <a:solidFill>
                  <a:srgbClr val="FF0000"/>
                </a:solidFill>
              </a:rPr>
              <a:t>кадрове забезпечення викладання навчальної дисципліни.</a:t>
            </a:r>
          </a:p>
          <a:p>
            <a:r>
              <a:rPr lang="uk-UA" sz="2000" dirty="0"/>
              <a:t>Кадрове забезпечення має відповідати пунктам </a:t>
            </a:r>
            <a:r>
              <a:rPr lang="uk-UA" sz="2000" b="1" dirty="0">
                <a:solidFill>
                  <a:srgbClr val="FF0000"/>
                </a:solidFill>
              </a:rPr>
              <a:t>36, 37 та 38 </a:t>
            </a:r>
            <a:r>
              <a:rPr lang="uk-UA" sz="2000" dirty="0"/>
              <a:t>Ліцензійних умов провадження освітньої діяльності </a:t>
            </a:r>
            <a:r>
              <a:rPr lang="en-US" sz="2000" dirty="0">
                <a:hlinkClick r:id="rId2"/>
              </a:rPr>
              <a:t>https://zakon.rada.gov.ua/laws/show/1187-2015-%D0%BF#Text</a:t>
            </a:r>
            <a:r>
              <a:rPr lang="uk-UA" sz="2000" dirty="0"/>
              <a:t> </a:t>
            </a:r>
          </a:p>
          <a:p>
            <a:r>
              <a:rPr lang="uk-UA" sz="2000" dirty="0"/>
              <a:t>Науково-педагогічні працівники, які забезпечують освітній процес, повинні мати </a:t>
            </a:r>
            <a:r>
              <a:rPr lang="uk-UA" sz="2000" b="1" dirty="0">
                <a:solidFill>
                  <a:srgbClr val="FF0000"/>
                </a:solidFill>
              </a:rPr>
              <a:t>не менше чотирьох досягнень у професійній діяльності за останні п’ять років</a:t>
            </a:r>
            <a:r>
              <a:rPr lang="uk-UA" sz="2000" dirty="0"/>
              <a:t>, визначених у пункті 38 Ліцензійних умов провадження освітньої діяльності.</a:t>
            </a:r>
          </a:p>
          <a:p>
            <a:r>
              <a:rPr lang="uk-UA" sz="2000" i="1" dirty="0">
                <a:solidFill>
                  <a:srgbClr val="0070C0"/>
                </a:solidFill>
              </a:rPr>
              <a:t>Відповідність освітньої та/або професійної кваліфікації науково-педагогічних працівників освітньому компоненту визначається:</a:t>
            </a:r>
          </a:p>
          <a:p>
            <a:pPr marL="342900" indent="-342900">
              <a:buFont typeface="Wingdings" panose="05000000000000000000" pitchFamily="2" charset="2"/>
              <a:buChar char="q"/>
            </a:pPr>
            <a:r>
              <a:rPr lang="uk-UA" sz="2000" dirty="0"/>
              <a:t>на підставі документів встановленого зразка про вищу освіту; присудження наукового ступеня (однакова за змістом спеціальність (предметна спеціальність, спеціалізація);</a:t>
            </a:r>
          </a:p>
          <a:p>
            <a:pPr marL="342900" indent="-342900">
              <a:buFont typeface="Wingdings" panose="05000000000000000000" pitchFamily="2" charset="2"/>
              <a:buChar char="q"/>
            </a:pPr>
            <a:r>
              <a:rPr lang="uk-UA" sz="2000" dirty="0"/>
              <a:t>наявність досвіду професійної діяльності за відповідним фахом (спеціальністю, спеціалізацією) не менше п’яти років (крім педагогічної, науково-педагогічної, наукової діяльності);</a:t>
            </a:r>
          </a:p>
          <a:p>
            <a:pPr marL="342900" indent="-342900">
              <a:buFont typeface="Wingdings" panose="05000000000000000000" pitchFamily="2" charset="2"/>
              <a:buChar char="q"/>
            </a:pPr>
            <a:r>
              <a:rPr lang="uk-UA" sz="2000" dirty="0"/>
              <a:t>керівництво (консультування) дисертації на здобуття наукового ступеня за спеціальністю, що була захищена в Україні або за кордоном;</a:t>
            </a:r>
          </a:p>
          <a:p>
            <a:pPr marL="342900" indent="-342900">
              <a:buFont typeface="Wingdings" panose="05000000000000000000" pitchFamily="2" charset="2"/>
              <a:buChar char="q"/>
            </a:pPr>
            <a:r>
              <a:rPr lang="uk-UA" sz="2000" dirty="0"/>
              <a:t>щонайменше п’ятьма публікаціями у наукових виданнях, які включені до переліку фахових видань України, до наукометричних баз, зокрема </a:t>
            </a:r>
            <a:r>
              <a:rPr lang="en-US" sz="2000" dirty="0"/>
              <a:t>Scopus, Web of Science Core Collection, </a:t>
            </a:r>
            <a:r>
              <a:rPr lang="uk-UA" sz="2000" dirty="0"/>
              <a:t>протягом останніх п’яти років.</a:t>
            </a:r>
          </a:p>
          <a:p>
            <a:endParaRPr lang="uk-UA" sz="2000" dirty="0"/>
          </a:p>
          <a:p>
            <a:endParaRPr lang="uk-UA" sz="2000" dirty="0"/>
          </a:p>
          <a:p>
            <a:endParaRPr lang="uk-UA" sz="2400" dirty="0"/>
          </a:p>
          <a:p>
            <a:endParaRPr lang="ru-RU" sz="2000" dirty="0">
              <a:latin typeface="+mj-lt"/>
              <a:ea typeface="+mj-ea"/>
              <a:cs typeface="+mj-cs"/>
            </a:endParaRPr>
          </a:p>
        </p:txBody>
      </p:sp>
    </p:spTree>
    <p:extLst>
      <p:ext uri="{BB962C8B-B14F-4D97-AF65-F5344CB8AC3E}">
        <p14:creationId xmlns:p14="http://schemas.microsoft.com/office/powerpoint/2010/main" val="37828353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1">
            <a:extLst>
              <a:ext uri="{FF2B5EF4-FFF2-40B4-BE49-F238E27FC236}">
                <a16:creationId xmlns:a16="http://schemas.microsoft.com/office/drawing/2014/main" id="{26BF45B7-E46A-4C9E-BEB7-920590A2FD75}"/>
              </a:ext>
            </a:extLst>
          </p:cNvPr>
          <p:cNvSpPr txBox="1">
            <a:spLocks/>
          </p:cNvSpPr>
          <p:nvPr/>
        </p:nvSpPr>
        <p:spPr bwMode="auto">
          <a:xfrm>
            <a:off x="0" y="0"/>
            <a:ext cx="12180094" cy="900332"/>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spcBef>
                <a:spcPts val="0"/>
              </a:spcBef>
            </a:pPr>
            <a:r>
              <a:rPr lang="uk-UA" b="0" i="1" dirty="0">
                <a:solidFill>
                  <a:schemeClr val="accent2"/>
                </a:solidFill>
              </a:rPr>
              <a:t>Положення про формування переліку та обрання навчальних дисциплін здобувачами вищої освіти</a:t>
            </a:r>
          </a:p>
        </p:txBody>
      </p:sp>
      <p:sp>
        <p:nvSpPr>
          <p:cNvPr id="5" name="Прямоугольник 4">
            <a:extLst>
              <a:ext uri="{FF2B5EF4-FFF2-40B4-BE49-F238E27FC236}">
                <a16:creationId xmlns:a16="http://schemas.microsoft.com/office/drawing/2014/main" id="{06A36B09-C018-4379-A3DF-82FAC3F9FFAA}"/>
              </a:ext>
            </a:extLst>
          </p:cNvPr>
          <p:cNvSpPr/>
          <p:nvPr/>
        </p:nvSpPr>
        <p:spPr>
          <a:xfrm>
            <a:off x="564345" y="733278"/>
            <a:ext cx="11051403" cy="5078313"/>
          </a:xfrm>
          <a:prstGeom prst="rect">
            <a:avLst/>
          </a:prstGeom>
        </p:spPr>
        <p:txBody>
          <a:bodyPr wrap="square">
            <a:spAutoFit/>
          </a:bodyPr>
          <a:lstStyle/>
          <a:p>
            <a:r>
              <a:rPr lang="uk-UA" sz="2000" dirty="0"/>
              <a:t>− </a:t>
            </a:r>
            <a:r>
              <a:rPr lang="uk-UA" sz="2000" b="1" i="1" dirty="0">
                <a:solidFill>
                  <a:srgbClr val="FF0000"/>
                </a:solidFill>
              </a:rPr>
              <a:t>інші елементи навчально-методичного забезпечення дисципліни (авторські /</a:t>
            </a:r>
          </a:p>
          <a:p>
            <a:r>
              <a:rPr lang="uk-UA" sz="2000" b="1" i="1" dirty="0">
                <a:solidFill>
                  <a:srgbClr val="FF0000"/>
                </a:solidFill>
              </a:rPr>
              <a:t>у співавторстві).</a:t>
            </a:r>
          </a:p>
          <a:p>
            <a:pPr algn="just"/>
            <a:r>
              <a:rPr lang="uk-UA" sz="2000" dirty="0"/>
              <a:t>Навчально-методичне забезпечення дисциплін має відповідати вимогам Положення про порядок видання в світ інформаційно-методичного забезпечення освітнього процесу в НТУ «Дніпровська політехніка», що затверджене Вченою радою університету 25.06.2020, протокол № 6 (зі змінами та доповненнями, що затверджені Вченою радою 11.02.2021, протокол №3, 02.06.2022, протокол № 6) </a:t>
            </a:r>
            <a:r>
              <a:rPr lang="en-US" sz="2000" dirty="0">
                <a:hlinkClick r:id="rId2"/>
              </a:rPr>
              <a:t>http://surl.li/chnaq</a:t>
            </a:r>
            <a:r>
              <a:rPr lang="uk-UA" sz="2000" dirty="0"/>
              <a:t>  </a:t>
            </a:r>
            <a:r>
              <a:rPr lang="uk-UA" sz="2000" dirty="0">
                <a:solidFill>
                  <a:srgbClr val="FF0000"/>
                </a:solidFill>
              </a:rPr>
              <a:t> </a:t>
            </a:r>
          </a:p>
          <a:p>
            <a:endParaRPr lang="uk-UA" sz="800" dirty="0"/>
          </a:p>
          <a:p>
            <a:pPr algn="just"/>
            <a:endParaRPr lang="uk-UA" sz="800" b="1" i="1" dirty="0">
              <a:solidFill>
                <a:srgbClr val="0070C0"/>
              </a:solidFill>
              <a:latin typeface="+mj-lt"/>
              <a:ea typeface="+mj-ea"/>
              <a:cs typeface="+mj-cs"/>
            </a:endParaRPr>
          </a:p>
          <a:p>
            <a:pPr algn="just"/>
            <a:r>
              <a:rPr lang="uk-UA" sz="2000" dirty="0">
                <a:latin typeface="+mj-lt"/>
                <a:ea typeface="+mj-ea"/>
                <a:cs typeface="+mj-cs"/>
              </a:rPr>
              <a:t>Сформований </a:t>
            </a:r>
            <a:r>
              <a:rPr lang="uk-UA" sz="2000" b="1" i="1" dirty="0">
                <a:solidFill>
                  <a:srgbClr val="FF0000"/>
                </a:solidFill>
                <a:latin typeface="+mj-lt"/>
                <a:ea typeface="+mj-ea"/>
                <a:cs typeface="+mj-cs"/>
              </a:rPr>
              <a:t>перелік вибіркових навчальних дисциплін</a:t>
            </a:r>
            <a:r>
              <a:rPr lang="uk-UA" sz="2000" dirty="0">
                <a:latin typeface="+mj-lt"/>
                <a:ea typeface="+mj-ea"/>
                <a:cs typeface="+mj-cs"/>
              </a:rPr>
              <a:t> за третім (</a:t>
            </a:r>
            <a:r>
              <a:rPr lang="uk-UA" sz="2000" dirty="0" err="1">
                <a:latin typeface="+mj-lt"/>
                <a:ea typeface="+mj-ea"/>
                <a:cs typeface="+mj-cs"/>
              </a:rPr>
              <a:t>освітньо</a:t>
            </a:r>
            <a:r>
              <a:rPr lang="uk-UA" sz="2000" dirty="0">
                <a:latin typeface="+mj-lt"/>
                <a:ea typeface="+mj-ea"/>
                <a:cs typeface="+mj-cs"/>
              </a:rPr>
              <a:t>-науковим) рівнем </a:t>
            </a:r>
            <a:r>
              <a:rPr lang="uk-UA" sz="2000" b="1" i="1" dirty="0">
                <a:solidFill>
                  <a:srgbClr val="0070C0"/>
                </a:solidFill>
                <a:latin typeface="+mj-lt"/>
                <a:ea typeface="+mj-ea"/>
                <a:cs typeface="+mj-cs"/>
              </a:rPr>
              <a:t>затверджується завідувачем аспірантури і докторантури</a:t>
            </a:r>
            <a:r>
              <a:rPr lang="uk-UA" sz="2000" dirty="0">
                <a:latin typeface="+mj-lt"/>
                <a:ea typeface="+mj-ea"/>
                <a:cs typeface="+mj-cs"/>
              </a:rPr>
              <a:t>. </a:t>
            </a:r>
          </a:p>
          <a:p>
            <a:pPr algn="just"/>
            <a:endParaRPr lang="uk-UA" sz="800" dirty="0">
              <a:latin typeface="+mj-lt"/>
              <a:ea typeface="+mj-ea"/>
              <a:cs typeface="+mj-cs"/>
            </a:endParaRPr>
          </a:p>
          <a:p>
            <a:pPr algn="just"/>
            <a:r>
              <a:rPr lang="uk-UA" sz="2000" b="1" i="1" dirty="0">
                <a:solidFill>
                  <a:srgbClr val="FF0000"/>
                </a:solidFill>
                <a:latin typeface="+mj-lt"/>
                <a:ea typeface="+mj-ea"/>
                <a:cs typeface="+mj-cs"/>
              </a:rPr>
              <a:t>Затверджений перелік </a:t>
            </a:r>
            <a:r>
              <a:rPr lang="uk-UA" sz="2000" dirty="0">
                <a:latin typeface="+mj-lt"/>
                <a:ea typeface="+mj-ea"/>
                <a:cs typeface="+mj-cs"/>
              </a:rPr>
              <a:t>вибіркових навчальних дисциплін має бути </a:t>
            </a:r>
            <a:r>
              <a:rPr lang="uk-UA" sz="2000" b="1" i="1" dirty="0">
                <a:solidFill>
                  <a:srgbClr val="FF0000"/>
                </a:solidFill>
                <a:latin typeface="+mj-lt"/>
                <a:ea typeface="+mj-ea"/>
                <a:cs typeface="+mj-cs"/>
              </a:rPr>
              <a:t>розміщений на сайті </a:t>
            </a:r>
            <a:r>
              <a:rPr lang="uk-UA" sz="2000" dirty="0">
                <a:latin typeface="+mj-lt"/>
                <a:ea typeface="+mj-ea"/>
                <a:cs typeface="+mj-cs"/>
              </a:rPr>
              <a:t>університету на сторінці факультету (навчально-наукового інституту, відділу аспірантури і докторантури).</a:t>
            </a:r>
          </a:p>
          <a:p>
            <a:pPr algn="just"/>
            <a:r>
              <a:rPr lang="uk-UA" sz="2000" b="1" i="1" dirty="0">
                <a:solidFill>
                  <a:srgbClr val="FF0000"/>
                </a:solidFill>
                <a:latin typeface="+mj-lt"/>
                <a:ea typeface="+mj-ea"/>
                <a:cs typeface="+mj-cs"/>
              </a:rPr>
              <a:t>Завідувачі кафедр </a:t>
            </a:r>
            <a:r>
              <a:rPr lang="uk-UA" sz="2000" dirty="0">
                <a:latin typeface="+mj-lt"/>
                <a:ea typeface="+mj-ea"/>
                <a:cs typeface="+mj-cs"/>
              </a:rPr>
              <a:t>відповідно до затвердженого переліку </a:t>
            </a:r>
            <a:r>
              <a:rPr lang="uk-UA" sz="2000" b="1" i="1" dirty="0">
                <a:solidFill>
                  <a:srgbClr val="FF0000"/>
                </a:solidFill>
                <a:latin typeface="+mj-lt"/>
                <a:ea typeface="+mj-ea"/>
                <a:cs typeface="+mj-cs"/>
              </a:rPr>
              <a:t>забезпечують оприлюднення</a:t>
            </a:r>
            <a:r>
              <a:rPr lang="uk-UA" sz="2000" dirty="0">
                <a:latin typeface="+mj-lt"/>
                <a:ea typeface="+mj-ea"/>
                <a:cs typeface="+mj-cs"/>
              </a:rPr>
              <a:t> на сайті робочих програм та </a:t>
            </a:r>
            <a:r>
              <a:rPr lang="uk-UA" sz="2000" dirty="0" err="1">
                <a:latin typeface="+mj-lt"/>
                <a:ea typeface="+mj-ea"/>
                <a:cs typeface="+mj-cs"/>
              </a:rPr>
              <a:t>силабусів</a:t>
            </a:r>
            <a:r>
              <a:rPr lang="uk-UA" sz="2000" dirty="0">
                <a:latin typeface="+mj-lt"/>
                <a:ea typeface="+mj-ea"/>
                <a:cs typeface="+mj-cs"/>
              </a:rPr>
              <a:t> навчальних дисциплін.</a:t>
            </a:r>
            <a:r>
              <a:rPr lang="ru-RU" sz="2000" dirty="0">
                <a:latin typeface="+mj-lt"/>
                <a:ea typeface="+mj-ea"/>
                <a:cs typeface="+mj-cs"/>
              </a:rPr>
              <a:t> </a:t>
            </a:r>
            <a:endParaRPr lang="uk-UA" sz="2000" dirty="0">
              <a:latin typeface="+mj-lt"/>
              <a:ea typeface="+mj-ea"/>
              <a:cs typeface="+mj-cs"/>
            </a:endParaRPr>
          </a:p>
          <a:p>
            <a:pPr algn="just"/>
            <a:endParaRPr lang="uk-UA" sz="2000" dirty="0">
              <a:latin typeface="+mj-lt"/>
              <a:ea typeface="+mj-ea"/>
              <a:cs typeface="+mj-cs"/>
            </a:endParaRPr>
          </a:p>
        </p:txBody>
      </p:sp>
    </p:spTree>
    <p:extLst>
      <p:ext uri="{BB962C8B-B14F-4D97-AF65-F5344CB8AC3E}">
        <p14:creationId xmlns:p14="http://schemas.microsoft.com/office/powerpoint/2010/main" val="29073220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88490" y="62010"/>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7" name="Заголовок 1"/>
          <p:cNvSpPr txBox="1">
            <a:spLocks/>
          </p:cNvSpPr>
          <p:nvPr/>
        </p:nvSpPr>
        <p:spPr>
          <a:xfrm>
            <a:off x="589958" y="1020542"/>
            <a:ext cx="11177752" cy="6109556"/>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charset="0"/>
              </a:defRPr>
            </a:lvl2pPr>
            <a:lvl3pPr algn="l" rtl="0" eaLnBrk="0" fontAlgn="base" hangingPunct="0">
              <a:lnSpc>
                <a:spcPct val="90000"/>
              </a:lnSpc>
              <a:spcBef>
                <a:spcPct val="0"/>
              </a:spcBef>
              <a:spcAft>
                <a:spcPct val="0"/>
              </a:spcAft>
              <a:defRPr sz="4400">
                <a:solidFill>
                  <a:schemeClr val="tx1"/>
                </a:solidFill>
                <a:latin typeface="Arial" charset="0"/>
              </a:defRPr>
            </a:lvl3pPr>
            <a:lvl4pPr algn="l" rtl="0" eaLnBrk="0" fontAlgn="base" hangingPunct="0">
              <a:lnSpc>
                <a:spcPct val="90000"/>
              </a:lnSpc>
              <a:spcBef>
                <a:spcPct val="0"/>
              </a:spcBef>
              <a:spcAft>
                <a:spcPct val="0"/>
              </a:spcAft>
              <a:defRPr sz="4400">
                <a:solidFill>
                  <a:schemeClr val="tx1"/>
                </a:solidFill>
                <a:latin typeface="Arial" charset="0"/>
              </a:defRPr>
            </a:lvl4pPr>
            <a:lvl5pPr algn="l" rtl="0" eaLnBrk="0" fontAlgn="base" hangingPunct="0">
              <a:lnSpc>
                <a:spcPct val="90000"/>
              </a:lnSpc>
              <a:spcBef>
                <a:spcPct val="0"/>
              </a:spcBef>
              <a:spcAft>
                <a:spcPct val="0"/>
              </a:spcAft>
              <a:defRPr sz="4400">
                <a:solidFill>
                  <a:schemeClr val="tx1"/>
                </a:solidFill>
                <a:latin typeface="Arial" charset="0"/>
              </a:defRPr>
            </a:lvl5pPr>
            <a:lvl6pPr marL="457200" algn="l" rtl="0" fontAlgn="base">
              <a:lnSpc>
                <a:spcPct val="90000"/>
              </a:lnSpc>
              <a:spcBef>
                <a:spcPct val="0"/>
              </a:spcBef>
              <a:spcAft>
                <a:spcPct val="0"/>
              </a:spcAft>
              <a:defRPr sz="4400">
                <a:solidFill>
                  <a:schemeClr val="tx1"/>
                </a:solidFill>
                <a:latin typeface="Arial" charset="0"/>
              </a:defRPr>
            </a:lvl6pPr>
            <a:lvl7pPr marL="914400" algn="l" rtl="0" fontAlgn="base">
              <a:lnSpc>
                <a:spcPct val="90000"/>
              </a:lnSpc>
              <a:spcBef>
                <a:spcPct val="0"/>
              </a:spcBef>
              <a:spcAft>
                <a:spcPct val="0"/>
              </a:spcAft>
              <a:defRPr sz="4400">
                <a:solidFill>
                  <a:schemeClr val="tx1"/>
                </a:solidFill>
                <a:latin typeface="Arial" charset="0"/>
              </a:defRPr>
            </a:lvl7pPr>
            <a:lvl8pPr marL="1371600" algn="l" rtl="0" fontAlgn="base">
              <a:lnSpc>
                <a:spcPct val="90000"/>
              </a:lnSpc>
              <a:spcBef>
                <a:spcPct val="0"/>
              </a:spcBef>
              <a:spcAft>
                <a:spcPct val="0"/>
              </a:spcAft>
              <a:defRPr sz="4400">
                <a:solidFill>
                  <a:schemeClr val="tx1"/>
                </a:solidFill>
                <a:latin typeface="Arial" charset="0"/>
              </a:defRPr>
            </a:lvl8pPr>
            <a:lvl9pPr marL="1828800" algn="l" rtl="0" fontAlgn="base">
              <a:lnSpc>
                <a:spcPct val="90000"/>
              </a:lnSpc>
              <a:spcBef>
                <a:spcPct val="0"/>
              </a:spcBef>
              <a:spcAft>
                <a:spcPct val="0"/>
              </a:spcAft>
              <a:defRPr sz="4400">
                <a:solidFill>
                  <a:schemeClr val="tx1"/>
                </a:solidFill>
                <a:latin typeface="Arial" charset="0"/>
              </a:defRPr>
            </a:lvl9pPr>
          </a:lstStyle>
          <a:p>
            <a:pPr algn="just">
              <a:lnSpc>
                <a:spcPct val="110000"/>
              </a:lnSpc>
            </a:pPr>
            <a:r>
              <a:rPr lang="uk-UA" sz="2000" b="1" i="1" dirty="0">
                <a:solidFill>
                  <a:srgbClr val="FF0000"/>
                </a:solidFill>
                <a:latin typeface="Arial" charset="0"/>
                <a:ea typeface="+mn-ea"/>
                <a:cs typeface="+mn-cs"/>
              </a:rPr>
              <a:t>Вибір навчальних дисциплін</a:t>
            </a:r>
            <a:r>
              <a:rPr lang="uk-UA" sz="2000" dirty="0">
                <a:latin typeface="Arial" charset="0"/>
                <a:ea typeface="+mn-ea"/>
                <a:cs typeface="+mn-cs"/>
              </a:rPr>
              <a:t> здійснюється здобувачами вищої освіти </a:t>
            </a:r>
            <a:r>
              <a:rPr lang="uk-UA" sz="2000" b="1" i="1" dirty="0">
                <a:solidFill>
                  <a:srgbClr val="FF0000"/>
                </a:solidFill>
                <a:latin typeface="Arial" charset="0"/>
                <a:ea typeface="+mn-ea"/>
                <a:cs typeface="+mn-cs"/>
              </a:rPr>
              <a:t>на кожен навчальний рік</a:t>
            </a:r>
            <a:r>
              <a:rPr lang="uk-UA" sz="2000" dirty="0">
                <a:latin typeface="Arial" charset="0"/>
                <a:ea typeface="+mn-ea"/>
                <a:cs typeface="+mn-cs"/>
              </a:rPr>
              <a:t> через особистий кабінет на сайті Дистанційної освіти, а також шляхом подання до деканату (відділу аспірантури і докторантури) письмової заяви, електронного листа тощо.</a:t>
            </a:r>
          </a:p>
          <a:p>
            <a:pPr algn="just">
              <a:lnSpc>
                <a:spcPct val="110000"/>
              </a:lnSpc>
            </a:pPr>
            <a:r>
              <a:rPr lang="uk-UA" sz="2000" b="1" i="1" dirty="0">
                <a:solidFill>
                  <a:srgbClr val="FF0000"/>
                </a:solidFill>
                <a:latin typeface="Arial" charset="0"/>
                <a:ea typeface="+mn-ea"/>
                <a:cs typeface="+mn-cs"/>
              </a:rPr>
              <a:t>Вибір навчальних дисциплін</a:t>
            </a:r>
            <a:r>
              <a:rPr lang="uk-UA" sz="2000" dirty="0">
                <a:latin typeface="Arial" charset="0"/>
                <a:ea typeface="+mn-ea"/>
                <a:cs typeface="+mn-cs"/>
              </a:rPr>
              <a:t> здобувачами вищої освіти, які навчаються на відповідному рівні вищої освіти, з урахуванням терміну навчання </a:t>
            </a:r>
            <a:r>
              <a:rPr lang="uk-UA" sz="2000" b="1" i="1" dirty="0">
                <a:solidFill>
                  <a:srgbClr val="FF0000"/>
                </a:solidFill>
                <a:latin typeface="Arial" charset="0"/>
                <a:ea typeface="+mn-ea"/>
                <a:cs typeface="+mn-cs"/>
              </a:rPr>
              <a:t>здійснюється</a:t>
            </a:r>
            <a:r>
              <a:rPr lang="uk-UA" sz="2000" dirty="0">
                <a:latin typeface="Arial" charset="0"/>
                <a:ea typeface="+mn-ea"/>
                <a:cs typeface="+mn-cs"/>
              </a:rPr>
              <a:t>:</a:t>
            </a:r>
          </a:p>
          <a:p>
            <a:pPr algn="just">
              <a:lnSpc>
                <a:spcPct val="110000"/>
              </a:lnSpc>
            </a:pPr>
            <a:endParaRPr lang="uk-UA" sz="800" dirty="0">
              <a:latin typeface="Arial" charset="0"/>
              <a:ea typeface="+mn-ea"/>
              <a:cs typeface="+mn-cs"/>
            </a:endParaRPr>
          </a:p>
          <a:p>
            <a:pPr marL="342900" indent="-342900" algn="just">
              <a:lnSpc>
                <a:spcPct val="110000"/>
              </a:lnSpc>
              <a:buFont typeface="Wingdings" panose="05000000000000000000" pitchFamily="2" charset="2"/>
              <a:buChar char="q"/>
            </a:pPr>
            <a:r>
              <a:rPr lang="uk-UA" sz="2000" dirty="0">
                <a:latin typeface="Arial" charset="0"/>
                <a:ea typeface="+mn-ea"/>
                <a:cs typeface="+mn-cs"/>
              </a:rPr>
              <a:t>для третього (</a:t>
            </a:r>
            <a:r>
              <a:rPr lang="uk-UA" sz="2000" dirty="0" err="1">
                <a:latin typeface="Arial" charset="0"/>
                <a:ea typeface="+mn-ea"/>
                <a:cs typeface="+mn-cs"/>
              </a:rPr>
              <a:t>освітньо</a:t>
            </a:r>
            <a:r>
              <a:rPr lang="uk-UA" sz="2000" dirty="0">
                <a:latin typeface="Arial" charset="0"/>
                <a:ea typeface="+mn-ea"/>
                <a:cs typeface="+mn-cs"/>
              </a:rPr>
              <a:t>-наукового) рівня – на першому курсі у весняному семестрі (під час проміжної атестації) для їх вивчення на другому курсі.</a:t>
            </a:r>
          </a:p>
          <a:p>
            <a:pPr marL="342900" indent="-342900" algn="just">
              <a:lnSpc>
                <a:spcPct val="110000"/>
              </a:lnSpc>
              <a:buFont typeface="Wingdings" panose="05000000000000000000" pitchFamily="2" charset="2"/>
              <a:buChar char="q"/>
            </a:pPr>
            <a:endParaRPr lang="uk-UA" sz="2000" dirty="0">
              <a:latin typeface="Arial" charset="0"/>
              <a:ea typeface="+mn-ea"/>
              <a:cs typeface="+mn-cs"/>
            </a:endParaRPr>
          </a:p>
          <a:p>
            <a:pPr algn="just">
              <a:lnSpc>
                <a:spcPct val="110000"/>
              </a:lnSpc>
            </a:pPr>
            <a:r>
              <a:rPr lang="uk-UA" sz="2000" dirty="0">
                <a:latin typeface="Arial" charset="0"/>
                <a:ea typeface="+mn-ea"/>
                <a:cs typeface="+mn-cs"/>
              </a:rPr>
              <a:t>Інформування здобувачів вищої освіти щодо запропонованого переліку вибіркових навчальних дисциплін здійснюється через кураторів, деканати, відділ аспірантури і докторантури, гарантів освітніх програм, а також кафедри, що будуть викладати вибіркові дисципліни. </a:t>
            </a:r>
          </a:p>
          <a:p>
            <a:pPr algn="just">
              <a:lnSpc>
                <a:spcPct val="110000"/>
              </a:lnSpc>
            </a:pPr>
            <a:r>
              <a:rPr lang="uk-UA" sz="2000" dirty="0">
                <a:latin typeface="Arial" charset="0"/>
                <a:ea typeface="+mn-ea"/>
                <a:cs typeface="+mn-cs"/>
              </a:rPr>
              <a:t>Викладачі кафедр презентують змістовну частину вибіркових навчальних дисциплін, надають інформацію щодо їх ролі в забезпеченні професійної підготовки й визначають вимоги до базових знань для їх вивчення.</a:t>
            </a:r>
          </a:p>
          <a:p>
            <a:pPr algn="just">
              <a:lnSpc>
                <a:spcPct val="110000"/>
              </a:lnSpc>
            </a:pPr>
            <a:endParaRPr lang="uk-UA" sz="2000" dirty="0">
              <a:latin typeface="Arial" charset="0"/>
              <a:ea typeface="+mn-ea"/>
              <a:cs typeface="+mn-cs"/>
            </a:endParaRPr>
          </a:p>
          <a:p>
            <a:pPr algn="just">
              <a:lnSpc>
                <a:spcPct val="110000"/>
              </a:lnSpc>
            </a:pPr>
            <a:endParaRPr lang="uk-UA" sz="800" dirty="0">
              <a:latin typeface="Arial" charset="0"/>
              <a:ea typeface="+mn-ea"/>
              <a:cs typeface="+mn-cs"/>
            </a:endParaRPr>
          </a:p>
        </p:txBody>
      </p:sp>
      <p:sp>
        <p:nvSpPr>
          <p:cNvPr id="6" name="Текст 1">
            <a:extLst>
              <a:ext uri="{FF2B5EF4-FFF2-40B4-BE49-F238E27FC236}">
                <a16:creationId xmlns:a16="http://schemas.microsoft.com/office/drawing/2014/main" id="{59CBB1CF-C9E3-4252-B8A4-8A3E6A83B463}"/>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spcBef>
                <a:spcPts val="0"/>
              </a:spcBef>
            </a:pPr>
            <a:r>
              <a:rPr lang="uk-UA" b="0" i="1" dirty="0">
                <a:solidFill>
                  <a:schemeClr val="accent2"/>
                </a:solidFill>
              </a:rPr>
              <a:t>Положення про формування переліку та обрання навчальних дисциплін здобувачами вищої освіти</a:t>
            </a:r>
          </a:p>
        </p:txBody>
      </p:sp>
    </p:spTree>
    <p:extLst>
      <p:ext uri="{BB962C8B-B14F-4D97-AF65-F5344CB8AC3E}">
        <p14:creationId xmlns:p14="http://schemas.microsoft.com/office/powerpoint/2010/main" val="11572149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1">
            <a:extLst>
              <a:ext uri="{FF2B5EF4-FFF2-40B4-BE49-F238E27FC236}">
                <a16:creationId xmlns:a16="http://schemas.microsoft.com/office/drawing/2014/main" id="{36726873-83F1-4E5E-A520-E6D01C11EE95}"/>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uk-UA" b="0" i="1" dirty="0">
                <a:solidFill>
                  <a:schemeClr val="accent2"/>
                </a:solidFill>
              </a:rPr>
              <a:t>Положення про формування переліку та обрання навчальних дисциплін здобувачами вищої освіти</a:t>
            </a:r>
          </a:p>
        </p:txBody>
      </p:sp>
      <p:sp>
        <p:nvSpPr>
          <p:cNvPr id="5" name="Заголовок 1">
            <a:extLst>
              <a:ext uri="{FF2B5EF4-FFF2-40B4-BE49-F238E27FC236}">
                <a16:creationId xmlns:a16="http://schemas.microsoft.com/office/drawing/2014/main" id="{67373306-66F7-4799-8169-BFE44D7A0B95}"/>
              </a:ext>
            </a:extLst>
          </p:cNvPr>
          <p:cNvSpPr txBox="1">
            <a:spLocks/>
          </p:cNvSpPr>
          <p:nvPr/>
        </p:nvSpPr>
        <p:spPr>
          <a:xfrm>
            <a:off x="598750" y="818318"/>
            <a:ext cx="11177752" cy="6109556"/>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charset="0"/>
              </a:defRPr>
            </a:lvl2pPr>
            <a:lvl3pPr algn="l" rtl="0" eaLnBrk="0" fontAlgn="base" hangingPunct="0">
              <a:lnSpc>
                <a:spcPct val="90000"/>
              </a:lnSpc>
              <a:spcBef>
                <a:spcPct val="0"/>
              </a:spcBef>
              <a:spcAft>
                <a:spcPct val="0"/>
              </a:spcAft>
              <a:defRPr sz="4400">
                <a:solidFill>
                  <a:schemeClr val="tx1"/>
                </a:solidFill>
                <a:latin typeface="Arial" charset="0"/>
              </a:defRPr>
            </a:lvl3pPr>
            <a:lvl4pPr algn="l" rtl="0" eaLnBrk="0" fontAlgn="base" hangingPunct="0">
              <a:lnSpc>
                <a:spcPct val="90000"/>
              </a:lnSpc>
              <a:spcBef>
                <a:spcPct val="0"/>
              </a:spcBef>
              <a:spcAft>
                <a:spcPct val="0"/>
              </a:spcAft>
              <a:defRPr sz="4400">
                <a:solidFill>
                  <a:schemeClr val="tx1"/>
                </a:solidFill>
                <a:latin typeface="Arial" charset="0"/>
              </a:defRPr>
            </a:lvl4pPr>
            <a:lvl5pPr algn="l" rtl="0" eaLnBrk="0" fontAlgn="base" hangingPunct="0">
              <a:lnSpc>
                <a:spcPct val="90000"/>
              </a:lnSpc>
              <a:spcBef>
                <a:spcPct val="0"/>
              </a:spcBef>
              <a:spcAft>
                <a:spcPct val="0"/>
              </a:spcAft>
              <a:defRPr sz="4400">
                <a:solidFill>
                  <a:schemeClr val="tx1"/>
                </a:solidFill>
                <a:latin typeface="Arial" charset="0"/>
              </a:defRPr>
            </a:lvl5pPr>
            <a:lvl6pPr marL="457200" algn="l" rtl="0" fontAlgn="base">
              <a:lnSpc>
                <a:spcPct val="90000"/>
              </a:lnSpc>
              <a:spcBef>
                <a:spcPct val="0"/>
              </a:spcBef>
              <a:spcAft>
                <a:spcPct val="0"/>
              </a:spcAft>
              <a:defRPr sz="4400">
                <a:solidFill>
                  <a:schemeClr val="tx1"/>
                </a:solidFill>
                <a:latin typeface="Arial" charset="0"/>
              </a:defRPr>
            </a:lvl6pPr>
            <a:lvl7pPr marL="914400" algn="l" rtl="0" fontAlgn="base">
              <a:lnSpc>
                <a:spcPct val="90000"/>
              </a:lnSpc>
              <a:spcBef>
                <a:spcPct val="0"/>
              </a:spcBef>
              <a:spcAft>
                <a:spcPct val="0"/>
              </a:spcAft>
              <a:defRPr sz="4400">
                <a:solidFill>
                  <a:schemeClr val="tx1"/>
                </a:solidFill>
                <a:latin typeface="Arial" charset="0"/>
              </a:defRPr>
            </a:lvl7pPr>
            <a:lvl8pPr marL="1371600" algn="l" rtl="0" fontAlgn="base">
              <a:lnSpc>
                <a:spcPct val="90000"/>
              </a:lnSpc>
              <a:spcBef>
                <a:spcPct val="0"/>
              </a:spcBef>
              <a:spcAft>
                <a:spcPct val="0"/>
              </a:spcAft>
              <a:defRPr sz="4400">
                <a:solidFill>
                  <a:schemeClr val="tx1"/>
                </a:solidFill>
                <a:latin typeface="Arial" charset="0"/>
              </a:defRPr>
            </a:lvl8pPr>
            <a:lvl9pPr marL="1828800" algn="l" rtl="0" fontAlgn="base">
              <a:lnSpc>
                <a:spcPct val="90000"/>
              </a:lnSpc>
              <a:spcBef>
                <a:spcPct val="0"/>
              </a:spcBef>
              <a:spcAft>
                <a:spcPct val="0"/>
              </a:spcAft>
              <a:defRPr sz="4400">
                <a:solidFill>
                  <a:schemeClr val="tx1"/>
                </a:solidFill>
                <a:latin typeface="Arial" charset="0"/>
              </a:defRPr>
            </a:lvl9pPr>
          </a:lstStyle>
          <a:p>
            <a:pPr algn="just">
              <a:lnSpc>
                <a:spcPct val="110000"/>
              </a:lnSpc>
            </a:pPr>
            <a:r>
              <a:rPr lang="uk-UA" sz="2000" b="1" i="1" dirty="0">
                <a:solidFill>
                  <a:srgbClr val="FF0000"/>
                </a:solidFill>
                <a:latin typeface="Arial" charset="0"/>
                <a:ea typeface="+mn-ea"/>
                <a:cs typeface="+mn-cs"/>
              </a:rPr>
              <a:t>Мінімальна чисельність </a:t>
            </a:r>
            <a:r>
              <a:rPr lang="uk-UA" sz="2000" dirty="0">
                <a:latin typeface="Arial" charset="0"/>
                <a:ea typeface="+mn-ea"/>
                <a:cs typeface="+mn-cs"/>
              </a:rPr>
              <a:t>здобувачів вищої освіти, необхідна для формування груп з вивчення:</a:t>
            </a:r>
          </a:p>
          <a:p>
            <a:pPr marL="342900" indent="-342900" algn="just">
              <a:lnSpc>
                <a:spcPct val="110000"/>
              </a:lnSpc>
              <a:buFont typeface="Wingdings" panose="05000000000000000000" pitchFamily="2" charset="2"/>
              <a:buChar char="Ø"/>
            </a:pPr>
            <a:r>
              <a:rPr lang="uk-UA" sz="2000" dirty="0">
                <a:latin typeface="Arial" charset="0"/>
                <a:ea typeface="+mn-ea"/>
                <a:cs typeface="+mn-cs"/>
              </a:rPr>
              <a:t>вибіркових фахових навчальних дисциплін, визначається робочою групою з формування (оновлення) переліку;</a:t>
            </a:r>
          </a:p>
          <a:p>
            <a:pPr marL="342900" indent="-342900" algn="just">
              <a:lnSpc>
                <a:spcPct val="110000"/>
              </a:lnSpc>
              <a:buFont typeface="Wingdings" panose="05000000000000000000" pitchFamily="2" charset="2"/>
              <a:buChar char="Ø"/>
            </a:pPr>
            <a:r>
              <a:rPr lang="uk-UA" sz="2000" dirty="0">
                <a:latin typeface="Arial" charset="0"/>
                <a:ea typeface="+mn-ea"/>
                <a:cs typeface="+mn-cs"/>
              </a:rPr>
              <a:t>вибіркових навчальних дисциплін, які спрямовані на розвиток </a:t>
            </a:r>
            <a:r>
              <a:rPr lang="en-US" sz="2000" dirty="0">
                <a:latin typeface="Arial" charset="0"/>
                <a:ea typeface="+mn-ea"/>
                <a:cs typeface="+mn-cs"/>
              </a:rPr>
              <a:t>Soft Skills,</a:t>
            </a:r>
            <a:r>
              <a:rPr lang="uk-UA" sz="2000" dirty="0">
                <a:latin typeface="Arial" charset="0"/>
                <a:ea typeface="+mn-ea"/>
                <a:cs typeface="+mn-cs"/>
              </a:rPr>
              <a:t> становить, як правило, не менше ніж </a:t>
            </a:r>
            <a:r>
              <a:rPr lang="uk-UA" sz="2000" b="1" i="1" dirty="0">
                <a:solidFill>
                  <a:srgbClr val="FF0000"/>
                </a:solidFill>
                <a:latin typeface="Arial" charset="0"/>
                <a:ea typeface="+mn-ea"/>
                <a:cs typeface="+mn-cs"/>
              </a:rPr>
              <a:t>п’ять осіб </a:t>
            </a:r>
            <a:r>
              <a:rPr lang="uk-UA" sz="2000" dirty="0">
                <a:latin typeface="Arial" charset="0"/>
                <a:ea typeface="+mn-ea"/>
                <a:cs typeface="+mn-cs"/>
              </a:rPr>
              <a:t>для третього (</a:t>
            </a:r>
            <a:r>
              <a:rPr lang="uk-UA" sz="2000" dirty="0" err="1">
                <a:latin typeface="Arial" charset="0"/>
                <a:ea typeface="+mn-ea"/>
                <a:cs typeface="+mn-cs"/>
              </a:rPr>
              <a:t>освітньо</a:t>
            </a:r>
            <a:r>
              <a:rPr lang="uk-UA" sz="2000" dirty="0">
                <a:latin typeface="Arial" charset="0"/>
                <a:ea typeface="+mn-ea"/>
                <a:cs typeface="+mn-cs"/>
              </a:rPr>
              <a:t>-наукового) рівня.</a:t>
            </a:r>
          </a:p>
          <a:p>
            <a:pPr algn="just">
              <a:lnSpc>
                <a:spcPct val="110000"/>
              </a:lnSpc>
            </a:pPr>
            <a:endParaRPr lang="uk-UA" sz="800" dirty="0">
              <a:latin typeface="Arial" charset="0"/>
              <a:ea typeface="+mn-ea"/>
              <a:cs typeface="+mn-cs"/>
            </a:endParaRPr>
          </a:p>
          <a:p>
            <a:pPr algn="just">
              <a:lnSpc>
                <a:spcPct val="110000"/>
              </a:lnSpc>
            </a:pPr>
            <a:r>
              <a:rPr lang="uk-UA" sz="2000" dirty="0">
                <a:latin typeface="Arial" charset="0"/>
                <a:ea typeface="+mn-ea"/>
                <a:cs typeface="+mn-cs"/>
              </a:rPr>
              <a:t>Потоки для викладання вибіркових навчальних дисциплін, які спрямовані на розвиток </a:t>
            </a:r>
            <a:r>
              <a:rPr lang="en-US" sz="2000" dirty="0">
                <a:latin typeface="Arial" charset="0"/>
                <a:ea typeface="+mn-ea"/>
                <a:cs typeface="+mn-cs"/>
              </a:rPr>
              <a:t>Soft Skills, </a:t>
            </a:r>
            <a:r>
              <a:rPr lang="uk-UA" sz="2000" dirty="0">
                <a:latin typeface="Arial" charset="0"/>
                <a:ea typeface="+mn-ea"/>
                <a:cs typeface="+mn-cs"/>
              </a:rPr>
              <a:t>можуть комплектуватися зі здобувачів вищої освіти різних спеціальностей та факультетів (інститутів).</a:t>
            </a:r>
          </a:p>
          <a:p>
            <a:pPr algn="just">
              <a:lnSpc>
                <a:spcPct val="110000"/>
              </a:lnSpc>
            </a:pPr>
            <a:endParaRPr lang="uk-UA" sz="800" dirty="0">
              <a:latin typeface="Arial" charset="0"/>
              <a:ea typeface="+mn-ea"/>
              <a:cs typeface="+mn-cs"/>
            </a:endParaRPr>
          </a:p>
          <a:p>
            <a:pPr algn="just">
              <a:lnSpc>
                <a:spcPct val="110000"/>
              </a:lnSpc>
            </a:pPr>
            <a:r>
              <a:rPr lang="uk-UA" sz="2000" dirty="0">
                <a:latin typeface="Arial" charset="0"/>
                <a:ea typeface="+mn-ea"/>
                <a:cs typeface="+mn-cs"/>
              </a:rPr>
              <a:t>У випадку, якщо здобувач вищої освіти обрав з переліку таку дисципліну, для вивчення якої не формується група внаслідок невідповідності чисельності здобувачів мінімально встановленій, то він має зробити додатковий (повторний) вибір з переліку вибіркових навчальних дисциплін, за якими вже сформовані групи для викладання.</a:t>
            </a:r>
          </a:p>
          <a:p>
            <a:pPr algn="just">
              <a:lnSpc>
                <a:spcPct val="110000"/>
              </a:lnSpc>
            </a:pPr>
            <a:r>
              <a:rPr lang="uk-UA" sz="2000" dirty="0">
                <a:latin typeface="Arial" charset="0"/>
                <a:ea typeface="+mn-ea"/>
                <a:cs typeface="+mn-cs"/>
              </a:rPr>
              <a:t>Здобувач вищої освіти, який з поважної причини не обрав дисципліни у встановлені терміни, має право визначитися з вибором дисциплін протягом першого тижня навчання поточного навчального року, але в межах сформованих потоків.</a:t>
            </a:r>
          </a:p>
          <a:p>
            <a:pPr algn="just">
              <a:lnSpc>
                <a:spcPct val="110000"/>
              </a:lnSpc>
            </a:pPr>
            <a:endParaRPr lang="uk-UA" sz="2000" dirty="0">
              <a:latin typeface="Arial" charset="0"/>
              <a:ea typeface="+mn-ea"/>
              <a:cs typeface="+mn-cs"/>
            </a:endParaRPr>
          </a:p>
        </p:txBody>
      </p:sp>
    </p:spTree>
    <p:extLst>
      <p:ext uri="{BB962C8B-B14F-4D97-AF65-F5344CB8AC3E}">
        <p14:creationId xmlns:p14="http://schemas.microsoft.com/office/powerpoint/2010/main" val="28809751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1">
            <a:extLst>
              <a:ext uri="{FF2B5EF4-FFF2-40B4-BE49-F238E27FC236}">
                <a16:creationId xmlns:a16="http://schemas.microsoft.com/office/drawing/2014/main" id="{36726873-83F1-4E5E-A520-E6D01C11EE95}"/>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uk-UA" b="0" i="1" dirty="0">
                <a:solidFill>
                  <a:schemeClr val="accent2"/>
                </a:solidFill>
              </a:rPr>
              <a:t>Планування викладання вибіркових навчальних дисциплін</a:t>
            </a:r>
          </a:p>
        </p:txBody>
      </p:sp>
      <p:sp>
        <p:nvSpPr>
          <p:cNvPr id="5" name="Заголовок 1">
            <a:extLst>
              <a:ext uri="{FF2B5EF4-FFF2-40B4-BE49-F238E27FC236}">
                <a16:creationId xmlns:a16="http://schemas.microsoft.com/office/drawing/2014/main" id="{67373306-66F7-4799-8169-BFE44D7A0B95}"/>
              </a:ext>
            </a:extLst>
          </p:cNvPr>
          <p:cNvSpPr txBox="1">
            <a:spLocks/>
          </p:cNvSpPr>
          <p:nvPr/>
        </p:nvSpPr>
        <p:spPr>
          <a:xfrm>
            <a:off x="507124" y="374222"/>
            <a:ext cx="11177752" cy="6109556"/>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charset="0"/>
              </a:defRPr>
            </a:lvl2pPr>
            <a:lvl3pPr algn="l" rtl="0" eaLnBrk="0" fontAlgn="base" hangingPunct="0">
              <a:lnSpc>
                <a:spcPct val="90000"/>
              </a:lnSpc>
              <a:spcBef>
                <a:spcPct val="0"/>
              </a:spcBef>
              <a:spcAft>
                <a:spcPct val="0"/>
              </a:spcAft>
              <a:defRPr sz="4400">
                <a:solidFill>
                  <a:schemeClr val="tx1"/>
                </a:solidFill>
                <a:latin typeface="Arial" charset="0"/>
              </a:defRPr>
            </a:lvl3pPr>
            <a:lvl4pPr algn="l" rtl="0" eaLnBrk="0" fontAlgn="base" hangingPunct="0">
              <a:lnSpc>
                <a:spcPct val="90000"/>
              </a:lnSpc>
              <a:spcBef>
                <a:spcPct val="0"/>
              </a:spcBef>
              <a:spcAft>
                <a:spcPct val="0"/>
              </a:spcAft>
              <a:defRPr sz="4400">
                <a:solidFill>
                  <a:schemeClr val="tx1"/>
                </a:solidFill>
                <a:latin typeface="Arial" charset="0"/>
              </a:defRPr>
            </a:lvl4pPr>
            <a:lvl5pPr algn="l" rtl="0" eaLnBrk="0" fontAlgn="base" hangingPunct="0">
              <a:lnSpc>
                <a:spcPct val="90000"/>
              </a:lnSpc>
              <a:spcBef>
                <a:spcPct val="0"/>
              </a:spcBef>
              <a:spcAft>
                <a:spcPct val="0"/>
              </a:spcAft>
              <a:defRPr sz="4400">
                <a:solidFill>
                  <a:schemeClr val="tx1"/>
                </a:solidFill>
                <a:latin typeface="Arial" charset="0"/>
              </a:defRPr>
            </a:lvl5pPr>
            <a:lvl6pPr marL="457200" algn="l" rtl="0" fontAlgn="base">
              <a:lnSpc>
                <a:spcPct val="90000"/>
              </a:lnSpc>
              <a:spcBef>
                <a:spcPct val="0"/>
              </a:spcBef>
              <a:spcAft>
                <a:spcPct val="0"/>
              </a:spcAft>
              <a:defRPr sz="4400">
                <a:solidFill>
                  <a:schemeClr val="tx1"/>
                </a:solidFill>
                <a:latin typeface="Arial" charset="0"/>
              </a:defRPr>
            </a:lvl6pPr>
            <a:lvl7pPr marL="914400" algn="l" rtl="0" fontAlgn="base">
              <a:lnSpc>
                <a:spcPct val="90000"/>
              </a:lnSpc>
              <a:spcBef>
                <a:spcPct val="0"/>
              </a:spcBef>
              <a:spcAft>
                <a:spcPct val="0"/>
              </a:spcAft>
              <a:defRPr sz="4400">
                <a:solidFill>
                  <a:schemeClr val="tx1"/>
                </a:solidFill>
                <a:latin typeface="Arial" charset="0"/>
              </a:defRPr>
            </a:lvl7pPr>
            <a:lvl8pPr marL="1371600" algn="l" rtl="0" fontAlgn="base">
              <a:lnSpc>
                <a:spcPct val="90000"/>
              </a:lnSpc>
              <a:spcBef>
                <a:spcPct val="0"/>
              </a:spcBef>
              <a:spcAft>
                <a:spcPct val="0"/>
              </a:spcAft>
              <a:defRPr sz="4400">
                <a:solidFill>
                  <a:schemeClr val="tx1"/>
                </a:solidFill>
                <a:latin typeface="Arial" charset="0"/>
              </a:defRPr>
            </a:lvl8pPr>
            <a:lvl9pPr marL="1828800" algn="l" rtl="0" fontAlgn="base">
              <a:lnSpc>
                <a:spcPct val="90000"/>
              </a:lnSpc>
              <a:spcBef>
                <a:spcPct val="0"/>
              </a:spcBef>
              <a:spcAft>
                <a:spcPct val="0"/>
              </a:spcAft>
              <a:defRPr sz="4400">
                <a:solidFill>
                  <a:schemeClr val="tx1"/>
                </a:solidFill>
                <a:latin typeface="Arial" charset="0"/>
              </a:defRPr>
            </a:lvl9pPr>
          </a:lstStyle>
          <a:p>
            <a:pPr algn="just">
              <a:lnSpc>
                <a:spcPct val="110000"/>
              </a:lnSpc>
            </a:pPr>
            <a:endParaRPr lang="uk-UA" sz="800" dirty="0">
              <a:latin typeface="Arial" charset="0"/>
              <a:ea typeface="+mn-ea"/>
              <a:cs typeface="+mn-cs"/>
            </a:endParaRPr>
          </a:p>
          <a:p>
            <a:pPr algn="just">
              <a:lnSpc>
                <a:spcPct val="110000"/>
              </a:lnSpc>
            </a:pPr>
            <a:endParaRPr lang="uk-UA" sz="800" dirty="0">
              <a:latin typeface="Arial" charset="0"/>
              <a:ea typeface="+mn-ea"/>
              <a:cs typeface="+mn-cs"/>
            </a:endParaRPr>
          </a:p>
          <a:p>
            <a:pPr algn="just">
              <a:lnSpc>
                <a:spcPct val="110000"/>
              </a:lnSpc>
            </a:pPr>
            <a:r>
              <a:rPr lang="uk-UA" sz="2000" dirty="0">
                <a:latin typeface="Arial" charset="0"/>
                <a:ea typeface="+mn-ea"/>
                <a:cs typeface="+mn-cs"/>
              </a:rPr>
              <a:t>Для здобувачів </a:t>
            </a:r>
            <a:r>
              <a:rPr lang="uk-UA" sz="2000" b="1" dirty="0">
                <a:solidFill>
                  <a:srgbClr val="FF0000"/>
                </a:solidFill>
                <a:latin typeface="Arial" charset="0"/>
                <a:ea typeface="+mn-ea"/>
                <a:cs typeface="+mn-cs"/>
              </a:rPr>
              <a:t>ступеня доктора філософії </a:t>
            </a:r>
            <a:r>
              <a:rPr lang="uk-UA" sz="2000" dirty="0">
                <a:latin typeface="Arial" charset="0"/>
                <a:ea typeface="+mn-ea"/>
                <a:cs typeface="+mn-cs"/>
              </a:rPr>
              <a:t>доцільним є викладання вибіркових навчальних дисциплін, які спрямовані на розвиток </a:t>
            </a:r>
            <a:r>
              <a:rPr lang="en-US" sz="2000" dirty="0">
                <a:latin typeface="Arial" charset="0"/>
                <a:ea typeface="+mn-ea"/>
                <a:cs typeface="+mn-cs"/>
              </a:rPr>
              <a:t>Soft Skills, </a:t>
            </a:r>
            <a:r>
              <a:rPr lang="uk-UA" sz="2000" b="1" dirty="0">
                <a:solidFill>
                  <a:srgbClr val="FF0000"/>
                </a:solidFill>
                <a:latin typeface="Arial" charset="0"/>
                <a:ea typeface="+mn-ea"/>
                <a:cs typeface="+mn-cs"/>
              </a:rPr>
              <a:t>протягом 7 чверті </a:t>
            </a:r>
            <a:r>
              <a:rPr lang="uk-UA" sz="2000" dirty="0">
                <a:latin typeface="Arial" charset="0"/>
                <a:ea typeface="+mn-ea"/>
                <a:cs typeface="+mn-cs"/>
              </a:rPr>
              <a:t>з аудиторним навантаженням для очної (денної, вечірньої) форми навчання 5 годин на тиждень за кожною дисципліною; для заочної форми – 10 годин за кожною дисципліною.</a:t>
            </a:r>
          </a:p>
          <a:p>
            <a:pPr algn="just">
              <a:lnSpc>
                <a:spcPct val="110000"/>
              </a:lnSpc>
            </a:pPr>
            <a:endParaRPr lang="uk-UA" sz="2000" dirty="0">
              <a:latin typeface="Arial" charset="0"/>
              <a:ea typeface="+mn-ea"/>
              <a:cs typeface="+mn-cs"/>
            </a:endParaRPr>
          </a:p>
          <a:p>
            <a:pPr algn="just">
              <a:lnSpc>
                <a:spcPct val="110000"/>
              </a:lnSpc>
            </a:pPr>
            <a:r>
              <a:rPr lang="uk-UA" sz="2000" dirty="0">
                <a:latin typeface="Arial" charset="0"/>
                <a:ea typeface="+mn-ea"/>
                <a:cs typeface="+mn-cs"/>
              </a:rPr>
              <a:t>Для </a:t>
            </a:r>
            <a:r>
              <a:rPr lang="uk-UA" sz="2000" b="1" dirty="0">
                <a:solidFill>
                  <a:srgbClr val="FF0000"/>
                </a:solidFill>
                <a:latin typeface="Arial" charset="0"/>
                <a:ea typeface="+mn-ea"/>
                <a:cs typeface="+mn-cs"/>
              </a:rPr>
              <a:t>вибіркових фахових дисциплін (докторів філософії)</a:t>
            </a:r>
            <a:r>
              <a:rPr lang="uk-UA" sz="2000" dirty="0">
                <a:latin typeface="Arial" charset="0"/>
                <a:ea typeface="+mn-ea"/>
                <a:cs typeface="+mn-cs"/>
              </a:rPr>
              <a:t> аудиторне навантаження за навчальними заняттями складає:</a:t>
            </a:r>
          </a:p>
          <a:p>
            <a:pPr algn="just">
              <a:lnSpc>
                <a:spcPct val="110000"/>
              </a:lnSpc>
            </a:pPr>
            <a:r>
              <a:rPr lang="uk-UA" sz="2000" dirty="0">
                <a:latin typeface="Arial" charset="0"/>
                <a:ea typeface="+mn-ea"/>
                <a:cs typeface="+mn-cs"/>
              </a:rPr>
              <a:t>‒ для дисциплін обсягом 4 кредити ЄКТС – 5 годин на тиждень для очної (денної, вечірньої) форми навчання та 12 годин на семестр для заочної форми.</a:t>
            </a:r>
          </a:p>
          <a:p>
            <a:pPr algn="just">
              <a:lnSpc>
                <a:spcPct val="110000"/>
              </a:lnSpc>
            </a:pPr>
            <a:r>
              <a:rPr lang="uk-UA" sz="2000" dirty="0">
                <a:latin typeface="Arial" charset="0"/>
                <a:ea typeface="+mn-ea"/>
                <a:cs typeface="+mn-cs"/>
              </a:rPr>
              <a:t>Для очної (денної, вечірньої) форми навчання викладання планувати протягом 7 чверті; для заочної – 4-й семестр.</a:t>
            </a:r>
          </a:p>
          <a:p>
            <a:pPr algn="just">
              <a:lnSpc>
                <a:spcPct val="110000"/>
              </a:lnSpc>
            </a:pPr>
            <a:r>
              <a:rPr lang="uk-UA" sz="2000" dirty="0">
                <a:latin typeface="Arial" charset="0"/>
                <a:ea typeface="+mn-ea"/>
                <a:cs typeface="+mn-cs"/>
              </a:rPr>
              <a:t>‒ для дисциплін обсягом 8 кредитів ЄКТС – 5 годин на тиждень для очної (денної, вечірньої) форми навчання та 12 годин на семестр для заочної форми. </a:t>
            </a:r>
          </a:p>
          <a:p>
            <a:pPr algn="just">
              <a:lnSpc>
                <a:spcPct val="110000"/>
              </a:lnSpc>
            </a:pPr>
            <a:r>
              <a:rPr lang="uk-UA" sz="2000" dirty="0">
                <a:latin typeface="Arial" charset="0"/>
                <a:ea typeface="+mn-ea"/>
                <a:cs typeface="+mn-cs"/>
              </a:rPr>
              <a:t>Для очної (денної та вечірньої) форми навчання викладання планувати протягом 5, 6 та 7 чвертей; для заочної – 3-й та 4-й семестр.</a:t>
            </a:r>
          </a:p>
          <a:p>
            <a:pPr algn="just">
              <a:lnSpc>
                <a:spcPct val="110000"/>
              </a:lnSpc>
            </a:pPr>
            <a:endParaRPr lang="uk-UA" sz="2000" dirty="0">
              <a:latin typeface="Arial" charset="0"/>
              <a:ea typeface="+mn-ea"/>
              <a:cs typeface="+mn-cs"/>
            </a:endParaRPr>
          </a:p>
          <a:p>
            <a:pPr algn="just">
              <a:lnSpc>
                <a:spcPct val="110000"/>
              </a:lnSpc>
            </a:pPr>
            <a:endParaRPr lang="uk-UA" sz="2000" dirty="0">
              <a:latin typeface="Arial" charset="0"/>
              <a:ea typeface="+mn-ea"/>
              <a:cs typeface="+mn-cs"/>
            </a:endParaRPr>
          </a:p>
        </p:txBody>
      </p:sp>
    </p:spTree>
    <p:extLst>
      <p:ext uri="{BB962C8B-B14F-4D97-AF65-F5344CB8AC3E}">
        <p14:creationId xmlns:p14="http://schemas.microsoft.com/office/powerpoint/2010/main" val="17640816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1">
            <a:extLst>
              <a:ext uri="{FF2B5EF4-FFF2-40B4-BE49-F238E27FC236}">
                <a16:creationId xmlns:a16="http://schemas.microsoft.com/office/drawing/2014/main" id="{0C11CCCE-5725-680D-428D-BECFF1143486}"/>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uk-UA" b="0" i="1" dirty="0">
                <a:solidFill>
                  <a:schemeClr val="accent2"/>
                </a:solidFill>
              </a:rPr>
              <a:t>Рекомендації до акредитації освітніх програм</a:t>
            </a:r>
          </a:p>
        </p:txBody>
      </p:sp>
      <p:graphicFrame>
        <p:nvGraphicFramePr>
          <p:cNvPr id="3" name="Таблица 3">
            <a:extLst>
              <a:ext uri="{FF2B5EF4-FFF2-40B4-BE49-F238E27FC236}">
                <a16:creationId xmlns:a16="http://schemas.microsoft.com/office/drawing/2014/main" id="{CBC60F12-535E-F34B-AA43-CDBE9D2BA514}"/>
              </a:ext>
            </a:extLst>
          </p:cNvPr>
          <p:cNvGraphicFramePr>
            <a:graphicFrameLocks noGrp="1"/>
          </p:cNvGraphicFramePr>
          <p:nvPr>
            <p:extLst>
              <p:ext uri="{D42A27DB-BD31-4B8C-83A1-F6EECF244321}">
                <p14:modId xmlns:p14="http://schemas.microsoft.com/office/powerpoint/2010/main" val="2306427862"/>
              </p:ext>
            </p:extLst>
          </p:nvPr>
        </p:nvGraphicFramePr>
        <p:xfrm>
          <a:off x="145472" y="427566"/>
          <a:ext cx="11901055" cy="6211824"/>
        </p:xfrm>
        <a:graphic>
          <a:graphicData uri="http://schemas.openxmlformats.org/drawingml/2006/table">
            <a:tbl>
              <a:tblPr firstRow="1" bandRow="1">
                <a:tableStyleId>{ED083AE6-46FA-4A59-8FB0-9F97EB10719F}</a:tableStyleId>
              </a:tblPr>
              <a:tblGrid>
                <a:gridCol w="720436">
                  <a:extLst>
                    <a:ext uri="{9D8B030D-6E8A-4147-A177-3AD203B41FA5}">
                      <a16:colId xmlns:a16="http://schemas.microsoft.com/office/drawing/2014/main" val="3512467132"/>
                    </a:ext>
                  </a:extLst>
                </a:gridCol>
                <a:gridCol w="2124364">
                  <a:extLst>
                    <a:ext uri="{9D8B030D-6E8A-4147-A177-3AD203B41FA5}">
                      <a16:colId xmlns:a16="http://schemas.microsoft.com/office/drawing/2014/main" val="4170704426"/>
                    </a:ext>
                  </a:extLst>
                </a:gridCol>
                <a:gridCol w="4574310">
                  <a:extLst>
                    <a:ext uri="{9D8B030D-6E8A-4147-A177-3AD203B41FA5}">
                      <a16:colId xmlns:a16="http://schemas.microsoft.com/office/drawing/2014/main" val="2453113205"/>
                    </a:ext>
                  </a:extLst>
                </a:gridCol>
                <a:gridCol w="4481945">
                  <a:extLst>
                    <a:ext uri="{9D8B030D-6E8A-4147-A177-3AD203B41FA5}">
                      <a16:colId xmlns:a16="http://schemas.microsoft.com/office/drawing/2014/main" val="384953491"/>
                    </a:ext>
                  </a:extLst>
                </a:gridCol>
              </a:tblGrid>
              <a:tr h="365659">
                <a:tc>
                  <a:txBody>
                    <a:bodyPr/>
                    <a:lstStyle/>
                    <a:p>
                      <a:pPr algn="ctr"/>
                      <a:r>
                        <a:rPr lang="uk-UA" sz="1400" dirty="0">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rPr>
                        <a:t>№ з/п</a:t>
                      </a:r>
                    </a:p>
                  </a:txBody>
                  <a:tcPr/>
                </a:tc>
                <a:tc>
                  <a:txBody>
                    <a:bodyPr/>
                    <a:lstStyle/>
                    <a:p>
                      <a:pPr algn="ctr"/>
                      <a:r>
                        <a:rPr lang="uk-UA" dirty="0" err="1">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rPr>
                        <a:t>Підкритерії</a:t>
                      </a:r>
                      <a:endParaRPr lang="uk-UA" dirty="0">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endParaRPr>
                    </a:p>
                  </a:txBody>
                  <a:tcPr/>
                </a:tc>
                <a:tc>
                  <a:txBody>
                    <a:bodyPr/>
                    <a:lstStyle/>
                    <a:p>
                      <a:pPr algn="ctr"/>
                      <a:r>
                        <a:rPr lang="uk-UA" dirty="0">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rPr>
                        <a:t>Що необхідно врахувати</a:t>
                      </a:r>
                    </a:p>
                  </a:txBody>
                  <a:tcPr/>
                </a:tc>
                <a:tc>
                  <a:txBody>
                    <a:bodyPr/>
                    <a:lstStyle/>
                    <a:p>
                      <a:pPr algn="ctr"/>
                      <a:r>
                        <a:rPr lang="uk-UA" dirty="0">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rPr>
                        <a:t>Обґрунтування та документи</a:t>
                      </a:r>
                    </a:p>
                  </a:txBody>
                  <a:tcPr/>
                </a:tc>
                <a:extLst>
                  <a:ext uri="{0D108BD9-81ED-4DB2-BD59-A6C34878D82A}">
                    <a16:rowId xmlns:a16="http://schemas.microsoft.com/office/drawing/2014/main" val="3419933568"/>
                  </a:ext>
                </a:extLst>
              </a:tr>
              <a:tr h="365659">
                <a:tc gridSpan="4">
                  <a:txBody>
                    <a:bodyPr/>
                    <a:lstStyle/>
                    <a:p>
                      <a:pPr algn="ctr"/>
                      <a:r>
                        <a:rPr lang="uk-UA" sz="1800" b="1" kern="1200" dirty="0">
                          <a:solidFill>
                            <a:schemeClr val="tx1"/>
                          </a:solidFill>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rPr>
                        <a:t>Критерій 2. Структура та зміст освітньої програми</a:t>
                      </a:r>
                      <a:endParaRPr lang="uk-UA" dirty="0">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endParaRPr>
                    </a:p>
                  </a:txBody>
                  <a:tcPr/>
                </a:tc>
                <a:tc hMerge="1">
                  <a:txBody>
                    <a:bodyPr/>
                    <a:lstStyle/>
                    <a:p>
                      <a:endParaRPr lang="uk-UA"/>
                    </a:p>
                  </a:txBody>
                  <a:tcPr/>
                </a:tc>
                <a:tc hMerge="1">
                  <a:txBody>
                    <a:bodyPr/>
                    <a:lstStyle/>
                    <a:p>
                      <a:endParaRPr lang="x-none"/>
                    </a:p>
                  </a:txBody>
                  <a:tcPr/>
                </a:tc>
                <a:tc hMerge="1">
                  <a:txBody>
                    <a:bodyPr/>
                    <a:lstStyle/>
                    <a:p>
                      <a:pPr algn="ctr"/>
                      <a:endParaRPr lang="uk-UA" dirty="0">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endParaRPr>
                    </a:p>
                  </a:txBody>
                  <a:tcPr/>
                </a:tc>
                <a:extLst>
                  <a:ext uri="{0D108BD9-81ED-4DB2-BD59-A6C34878D82A}">
                    <a16:rowId xmlns:a16="http://schemas.microsoft.com/office/drawing/2014/main" val="3062666306"/>
                  </a:ext>
                </a:extLst>
              </a:tr>
              <a:tr h="1935772">
                <a:tc>
                  <a:txBody>
                    <a:bodyPr/>
                    <a:lstStyle/>
                    <a:p>
                      <a:pPr algn="ctr">
                        <a:lnSpc>
                          <a:spcPct val="107000"/>
                        </a:lnSpc>
                        <a:spcAft>
                          <a:spcPts val="800"/>
                        </a:spcAft>
                      </a:pPr>
                      <a:r>
                        <a:rPr lang="uk-UA" sz="1400" dirty="0">
                          <a:effectLst/>
                          <a:latin typeface="+mn-lt"/>
                          <a:ea typeface="Calibri" panose="020F0502020204030204" pitchFamily="34" charset="0"/>
                          <a:cs typeface="Times New Roman" panose="02020603050405020304" pitchFamily="18" charset="0"/>
                        </a:rPr>
                        <a:t>2.3.</a:t>
                      </a:r>
                      <a:endParaRPr lang="ru-RU"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79375" indent="0" algn="l">
                        <a:spcAft>
                          <a:spcPts val="0"/>
                        </a:spcAft>
                        <a:tabLst>
                          <a:tab pos="242570" algn="l"/>
                        </a:tabLst>
                      </a:pPr>
                      <a:r>
                        <a:rPr lang="uk-UA" sz="1400" kern="1200" dirty="0">
                          <a:solidFill>
                            <a:schemeClr val="tx1"/>
                          </a:solidFill>
                          <a:effectLst/>
                          <a:latin typeface="+mn-lt"/>
                          <a:ea typeface="Georgia" panose="02040502050405020303" pitchFamily="18" charset="0"/>
                          <a:cs typeface="Times New Roman" panose="02020603050405020304" pitchFamily="18" charset="0"/>
                        </a:rPr>
                        <a:t>Яким чином здобувачам вищої освіти забезпечена можливість формування</a:t>
                      </a:r>
                    </a:p>
                    <a:p>
                      <a:pPr marL="0" marR="79375" indent="0" algn="l">
                        <a:spcAft>
                          <a:spcPts val="0"/>
                        </a:spcAft>
                        <a:tabLst>
                          <a:tab pos="242570" algn="l"/>
                        </a:tabLst>
                      </a:pPr>
                      <a:r>
                        <a:rPr lang="uk-UA" sz="1400" kern="1200" dirty="0">
                          <a:solidFill>
                            <a:schemeClr val="tx1"/>
                          </a:solidFill>
                          <a:effectLst/>
                          <a:latin typeface="+mn-lt"/>
                          <a:ea typeface="Georgia" panose="02040502050405020303" pitchFamily="18" charset="0"/>
                          <a:cs typeface="Times New Roman" panose="02020603050405020304" pitchFamily="18" charset="0"/>
                        </a:rPr>
                        <a:t>індивідуальної освітньої траєкторії?</a:t>
                      </a:r>
                      <a:endParaRPr lang="ru-RU" sz="1400" kern="1200" dirty="0">
                        <a:solidFill>
                          <a:schemeClr val="tx1"/>
                        </a:solidFill>
                        <a:effectLst/>
                        <a:latin typeface="+mn-lt"/>
                        <a:ea typeface="Georgia" panose="02040502050405020303"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300" dirty="0"/>
                        <a:t>1. Вибіркові частини освітніх програм мають забезпечувати можливість вибору здобувачем навчальних дисциплін в обсязі, що становить не менше як 25% від загальної кількості кредитів ЄКТС.</a:t>
                      </a:r>
                    </a:p>
                    <a:p>
                      <a:pPr algn="just">
                        <a:lnSpc>
                          <a:spcPct val="107000"/>
                        </a:lnSpc>
                        <a:spcAft>
                          <a:spcPts val="0"/>
                        </a:spcAft>
                      </a:pPr>
                      <a:r>
                        <a:rPr lang="uk-UA" sz="1300" dirty="0">
                          <a:effectLst/>
                          <a:latin typeface="+mn-lt"/>
                          <a:ea typeface="Calibri" panose="020F0502020204030204" pitchFamily="34" charset="0"/>
                          <a:cs typeface="Times New Roman" panose="02020603050405020304" pitchFamily="18" charset="0"/>
                        </a:rPr>
                        <a:t>2. Здобувачі формують індивідуальну освітню траєкторію через механізм індивідуальних навчальних планів, що складаються на кожний навчальний рік і містять перелік та послідовність вивчення дисциплін і проходження практики, обсяг навчального навантаження, види контролю й атестації.</a:t>
                      </a:r>
                    </a:p>
                    <a:p>
                      <a:pPr algn="just">
                        <a:lnSpc>
                          <a:spcPct val="107000"/>
                        </a:lnSpc>
                        <a:spcAft>
                          <a:spcPts val="0"/>
                        </a:spcAft>
                      </a:pPr>
                      <a:r>
                        <a:rPr lang="uk-UA" sz="1300" dirty="0">
                          <a:effectLst/>
                          <a:latin typeface="+mn-lt"/>
                          <a:ea typeface="Calibri" panose="020F0502020204030204" pitchFamily="34" charset="0"/>
                          <a:cs typeface="Times New Roman" panose="02020603050405020304" pitchFamily="18" charset="0"/>
                        </a:rPr>
                        <a:t>3. </a:t>
                      </a:r>
                      <a:r>
                        <a:rPr lang="uk-UA" sz="1300" noProof="0" dirty="0">
                          <a:effectLst/>
                          <a:latin typeface="+mn-lt"/>
                          <a:ea typeface="Calibri" panose="020F0502020204030204" pitchFamily="34" charset="0"/>
                          <a:cs typeface="Times New Roman" panose="02020603050405020304" pitchFamily="18" charset="0"/>
                        </a:rPr>
                        <a:t>Індивідуальний навчальний план формується для кожного здобувача та затверджується деканом факультету (директором інституту).</a:t>
                      </a:r>
                    </a:p>
                  </a:txBody>
                  <a:tcPr marL="68580" marR="68580" marT="0" marB="0"/>
                </a:tc>
                <a:tc>
                  <a:txBody>
                    <a:bodyPr/>
                    <a:lstStyle/>
                    <a:p>
                      <a:pPr algn="just">
                        <a:lnSpc>
                          <a:spcPct val="107000"/>
                        </a:lnSpc>
                        <a:spcAft>
                          <a:spcPts val="800"/>
                        </a:spcAft>
                      </a:pPr>
                      <a:r>
                        <a:rPr lang="uk-UA" sz="1400" dirty="0">
                          <a:effectLst/>
                          <a:latin typeface="+mn-lt"/>
                          <a:ea typeface="Calibri" panose="020F0502020204030204" pitchFamily="34" charset="0"/>
                          <a:cs typeface="Times New Roman" panose="02020603050405020304" pitchFamily="18" charset="0"/>
                        </a:rPr>
                        <a:t>1. Індивідуальні навчальні плани здобувачів вищої освіти. </a:t>
                      </a:r>
                      <a:endParaRPr lang="ru-RU" sz="1400" dirty="0">
                        <a:effectLst/>
                        <a:latin typeface="+mn-lt"/>
                        <a:ea typeface="Calibri" panose="020F0502020204030204" pitchFamily="34" charset="0"/>
                        <a:cs typeface="Times New Roman" panose="02020603050405020304" pitchFamily="18" charset="0"/>
                      </a:endParaRPr>
                    </a:p>
                    <a:p>
                      <a:pPr algn="just">
                        <a:lnSpc>
                          <a:spcPct val="107000"/>
                        </a:lnSpc>
                        <a:spcAft>
                          <a:spcPts val="800"/>
                        </a:spcAft>
                      </a:pPr>
                      <a:r>
                        <a:rPr lang="uk-UA" sz="1400" dirty="0">
                          <a:effectLst/>
                          <a:latin typeface="+mn-lt"/>
                          <a:ea typeface="Calibri" panose="020F0502020204030204" pitchFamily="34" charset="0"/>
                          <a:cs typeface="Times New Roman" panose="02020603050405020304" pitchFamily="18" charset="0"/>
                        </a:rPr>
                        <a:t>2. Положення про формування переліку та  обрання навчальних дисциплін здобувачами вищої освіти НТУ «ДП» </a:t>
                      </a:r>
                      <a:r>
                        <a:rPr lang="en-US" sz="1400" dirty="0">
                          <a:effectLst/>
                          <a:latin typeface="+mn-lt"/>
                          <a:ea typeface="Calibri" panose="020F0502020204030204" pitchFamily="34" charset="0"/>
                          <a:cs typeface="Times New Roman" panose="02020603050405020304" pitchFamily="18" charset="0"/>
                          <a:hlinkClick r:id="rId2"/>
                        </a:rPr>
                        <a:t>http://surl.li/afzft</a:t>
                      </a:r>
                      <a:r>
                        <a:rPr lang="uk-UA" sz="1400" dirty="0">
                          <a:effectLst/>
                          <a:latin typeface="+mn-lt"/>
                          <a:ea typeface="Calibri" panose="020F0502020204030204" pitchFamily="34" charset="0"/>
                          <a:cs typeface="Times New Roman" panose="02020603050405020304" pitchFamily="18" charset="0"/>
                        </a:rPr>
                        <a:t> .</a:t>
                      </a:r>
                    </a:p>
                    <a:p>
                      <a:pPr algn="just">
                        <a:lnSpc>
                          <a:spcPct val="107000"/>
                        </a:lnSpc>
                        <a:spcAft>
                          <a:spcPts val="800"/>
                        </a:spcAft>
                      </a:pPr>
                      <a:r>
                        <a:rPr lang="uk-UA" sz="1400" dirty="0">
                          <a:effectLst/>
                          <a:latin typeface="+mn-lt"/>
                          <a:ea typeface="Calibri" panose="020F0502020204030204" pitchFamily="34" charset="0"/>
                          <a:cs typeface="Times New Roman" panose="02020603050405020304" pitchFamily="18" charset="0"/>
                        </a:rPr>
                        <a:t>3. Положення про організацію освітнього процесу НТУ «ДП» </a:t>
                      </a:r>
                      <a:r>
                        <a:rPr lang="en-US" sz="1400" dirty="0">
                          <a:effectLst/>
                          <a:latin typeface="+mn-lt"/>
                          <a:ea typeface="Calibri" panose="020F0502020204030204" pitchFamily="34" charset="0"/>
                          <a:cs typeface="Times New Roman" panose="02020603050405020304" pitchFamily="18" charset="0"/>
                          <a:hlinkClick r:id="rId3"/>
                        </a:rPr>
                        <a:t>https://bit.ly/3Lpq2cw</a:t>
                      </a:r>
                      <a:r>
                        <a:rPr lang="uk-UA" sz="1400" dirty="0">
                          <a:effectLst/>
                          <a:latin typeface="+mn-lt"/>
                          <a:ea typeface="Calibri" panose="020F0502020204030204" pitchFamily="34" charset="0"/>
                          <a:cs typeface="Times New Roman" panose="02020603050405020304" pitchFamily="18" charset="0"/>
                        </a:rPr>
                        <a:t> </a:t>
                      </a:r>
                      <a:endParaRPr lang="ru-RU" sz="1400" dirty="0">
                        <a:effectLst/>
                        <a:latin typeface="+mn-lt"/>
                        <a:ea typeface="Calibri" panose="020F0502020204030204" pitchFamily="34" charset="0"/>
                        <a:cs typeface="Times New Roman" panose="02020603050405020304" pitchFamily="18" charset="0"/>
                      </a:endParaRPr>
                    </a:p>
                    <a:p>
                      <a:pPr algn="l">
                        <a:lnSpc>
                          <a:spcPct val="107000"/>
                        </a:lnSpc>
                        <a:spcAft>
                          <a:spcPts val="800"/>
                        </a:spcAft>
                      </a:pPr>
                      <a:r>
                        <a:rPr lang="uk-UA" sz="1400" dirty="0">
                          <a:effectLst/>
                          <a:latin typeface="+mn-lt"/>
                          <a:ea typeface="Calibri" panose="020F0502020204030204" pitchFamily="34" charset="0"/>
                          <a:cs typeface="Times New Roman" panose="02020603050405020304" pitchFamily="18" charset="0"/>
                        </a:rPr>
                        <a:t> </a:t>
                      </a:r>
                      <a:endParaRPr lang="ru-RU"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06815045"/>
                  </a:ext>
                </a:extLst>
              </a:tr>
              <a:tr h="2708212">
                <a:tc>
                  <a:txBody>
                    <a:bodyPr/>
                    <a:lstStyle/>
                    <a:p>
                      <a:pPr algn="ctr">
                        <a:lnSpc>
                          <a:spcPct val="107000"/>
                        </a:lnSpc>
                        <a:spcAft>
                          <a:spcPts val="800"/>
                        </a:spcAft>
                      </a:pPr>
                      <a:r>
                        <a:rPr lang="uk-UA" sz="1400" dirty="0">
                          <a:effectLst/>
                          <a:latin typeface="+mn-lt"/>
                          <a:ea typeface="Calibri" panose="020F0502020204030204" pitchFamily="34" charset="0"/>
                          <a:cs typeface="Times New Roman" panose="02020603050405020304" pitchFamily="18" charset="0"/>
                        </a:rPr>
                        <a:t>2.4</a:t>
                      </a:r>
                      <a:endParaRPr lang="ru-RU"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79375" indent="0" algn="l">
                        <a:spcAft>
                          <a:spcPts val="0"/>
                        </a:spcAft>
                        <a:tabLst>
                          <a:tab pos="278130" algn="l"/>
                        </a:tabLst>
                      </a:pPr>
                      <a:r>
                        <a:rPr lang="uk-UA" sz="1400" kern="1200" noProof="0" dirty="0">
                          <a:solidFill>
                            <a:schemeClr val="tx1"/>
                          </a:solidFill>
                          <a:effectLst/>
                          <a:latin typeface="+mn-lt"/>
                          <a:ea typeface="Georgia" panose="02040502050405020303" pitchFamily="18" charset="0"/>
                          <a:cs typeface="Times New Roman" panose="02020603050405020304" pitchFamily="18" charset="0"/>
                        </a:rPr>
                        <a:t>Яким чином здобувачі вищої освіти можуть реалізувати своє право на вибір</a:t>
                      </a:r>
                    </a:p>
                    <a:p>
                      <a:pPr marL="0" marR="79375" indent="0" algn="l">
                        <a:spcAft>
                          <a:spcPts val="0"/>
                        </a:spcAft>
                        <a:tabLst>
                          <a:tab pos="278130" algn="l"/>
                        </a:tabLst>
                      </a:pPr>
                      <a:r>
                        <a:rPr lang="uk-UA" sz="1400" kern="1200" noProof="0" dirty="0">
                          <a:solidFill>
                            <a:schemeClr val="tx1"/>
                          </a:solidFill>
                          <a:effectLst/>
                          <a:latin typeface="+mn-lt"/>
                          <a:ea typeface="Georgia" panose="02040502050405020303" pitchFamily="18" charset="0"/>
                          <a:cs typeface="Times New Roman" panose="02020603050405020304" pitchFamily="18" charset="0"/>
                        </a:rPr>
                        <a:t>навчальних дисциплін?</a:t>
                      </a:r>
                      <a:r>
                        <a:rPr lang="uk-UA" sz="1400" kern="1200" noProof="0" dirty="0">
                          <a:solidFill>
                            <a:schemeClr val="tx1"/>
                          </a:solidFill>
                          <a:effectLst/>
                          <a:latin typeface="+mn-lt"/>
                          <a:ea typeface="Calibri" panose="020F0502020204030204" pitchFamily="34" charset="0"/>
                          <a:cs typeface="Times New Roman" panose="02020603050405020304" pitchFamily="18" charset="0"/>
                        </a:rPr>
                        <a:t> </a:t>
                      </a:r>
                    </a:p>
                  </a:txBody>
                  <a:tcPr marL="68580" marR="68580" marT="0" marB="0"/>
                </a:tc>
                <a:tc>
                  <a:txBody>
                    <a:bodyPr/>
                    <a:lstStyle/>
                    <a:p>
                      <a:pPr algn="l">
                        <a:lnSpc>
                          <a:spcPct val="107000"/>
                        </a:lnSpc>
                        <a:spcAft>
                          <a:spcPts val="0"/>
                        </a:spcAft>
                      </a:pPr>
                      <a:r>
                        <a:rPr lang="uk-UA" sz="1300" dirty="0">
                          <a:effectLst/>
                          <a:latin typeface="+mn-lt"/>
                          <a:ea typeface="Calibri" panose="020F0502020204030204" pitchFamily="34" charset="0"/>
                          <a:cs typeface="Times New Roman" panose="02020603050405020304" pitchFamily="18" charset="0"/>
                        </a:rPr>
                        <a:t>1. Перелік вибіркових дисциплін формується з урахуванням пропозицій </a:t>
                      </a:r>
                      <a:r>
                        <a:rPr lang="uk-UA" sz="1300" dirty="0" err="1">
                          <a:effectLst/>
                          <a:latin typeface="+mn-lt"/>
                          <a:ea typeface="Calibri" panose="020F0502020204030204" pitchFamily="34" charset="0"/>
                          <a:cs typeface="Times New Roman" panose="02020603050405020304" pitchFamily="18" charset="0"/>
                        </a:rPr>
                        <a:t>стейкхолдерів</a:t>
                      </a:r>
                      <a:r>
                        <a:rPr lang="uk-UA" sz="1300" dirty="0">
                          <a:effectLst/>
                          <a:latin typeface="+mn-lt"/>
                          <a:ea typeface="Calibri" panose="020F0502020204030204" pitchFamily="34" charset="0"/>
                          <a:cs typeface="Times New Roman" panose="02020603050405020304" pitchFamily="18" charset="0"/>
                        </a:rPr>
                        <a:t> та здобувачів, актуальності вибіркових РН з точки зору ринку праці, розвитку галузі та регіонального контексту,</a:t>
                      </a:r>
                    </a:p>
                    <a:p>
                      <a:pPr algn="l">
                        <a:lnSpc>
                          <a:spcPct val="107000"/>
                        </a:lnSpc>
                        <a:spcAft>
                          <a:spcPts val="0"/>
                        </a:spcAft>
                      </a:pPr>
                      <a:r>
                        <a:rPr lang="uk-UA" sz="1300" dirty="0">
                          <a:effectLst/>
                          <a:latin typeface="+mn-lt"/>
                          <a:ea typeface="Calibri" panose="020F0502020204030204" pitchFamily="34" charset="0"/>
                          <a:cs typeface="Times New Roman" panose="02020603050405020304" pitchFamily="18" charset="0"/>
                        </a:rPr>
                        <a:t>2. Необхідно інформувати здобувачів про зміст дисциплін перед вибором. </a:t>
                      </a:r>
                      <a:endParaRPr lang="ru-RU" sz="1300" dirty="0">
                        <a:effectLst/>
                        <a:latin typeface="+mn-lt"/>
                        <a:ea typeface="Calibri" panose="020F0502020204030204" pitchFamily="34" charset="0"/>
                        <a:cs typeface="Times New Roman" panose="02020603050405020304" pitchFamily="18" charset="0"/>
                      </a:endParaRPr>
                    </a:p>
                    <a:p>
                      <a:pPr algn="l">
                        <a:lnSpc>
                          <a:spcPct val="107000"/>
                        </a:lnSpc>
                        <a:spcAft>
                          <a:spcPts val="0"/>
                        </a:spcAft>
                      </a:pPr>
                      <a:r>
                        <a:rPr lang="uk-UA" sz="1300" dirty="0">
                          <a:effectLst/>
                          <a:latin typeface="+mn-lt"/>
                          <a:ea typeface="Calibri" panose="020F0502020204030204" pitchFamily="34" charset="0"/>
                          <a:cs typeface="Times New Roman" panose="02020603050405020304" pitchFamily="18" charset="0"/>
                        </a:rPr>
                        <a:t>3.Кількість запропонованих на вибір дисциплін має бути достатньою.</a:t>
                      </a:r>
                      <a:endParaRPr lang="ru-RU" sz="1300" dirty="0">
                        <a:effectLst/>
                        <a:latin typeface="+mn-lt"/>
                        <a:ea typeface="Calibri" panose="020F0502020204030204" pitchFamily="34" charset="0"/>
                        <a:cs typeface="Times New Roman" panose="02020603050405020304" pitchFamily="18" charset="0"/>
                      </a:endParaRPr>
                    </a:p>
                    <a:p>
                      <a:pPr algn="l">
                        <a:lnSpc>
                          <a:spcPct val="107000"/>
                        </a:lnSpc>
                        <a:spcAft>
                          <a:spcPts val="0"/>
                        </a:spcAft>
                      </a:pPr>
                      <a:r>
                        <a:rPr lang="uk-UA" sz="1300" dirty="0">
                          <a:effectLst/>
                          <a:latin typeface="+mn-lt"/>
                          <a:ea typeface="Calibri" panose="020F0502020204030204" pitchFamily="34" charset="0"/>
                          <a:cs typeface="Times New Roman" panose="02020603050405020304" pitchFamily="18" charset="0"/>
                        </a:rPr>
                        <a:t>4.В ОП не зазначати назви дисциплін, компетентності та РН за вибірковою частиною. </a:t>
                      </a:r>
                    </a:p>
                    <a:p>
                      <a:pPr algn="l">
                        <a:lnSpc>
                          <a:spcPct val="107000"/>
                        </a:lnSpc>
                        <a:spcAft>
                          <a:spcPts val="0"/>
                        </a:spcAft>
                      </a:pPr>
                      <a:r>
                        <a:rPr lang="uk-UA" sz="1300" dirty="0">
                          <a:effectLst/>
                          <a:latin typeface="+mn-lt"/>
                          <a:ea typeface="Calibri" panose="020F0502020204030204" pitchFamily="34" charset="0"/>
                          <a:cs typeface="Times New Roman" panose="02020603050405020304" pitchFamily="18" charset="0"/>
                        </a:rPr>
                        <a:t>5. У навчальний план вибіркові дисципліни заносяться тільки після  їх обрання здобувачами вищої освіти.</a:t>
                      </a:r>
                    </a:p>
                    <a:p>
                      <a:pPr algn="l">
                        <a:lnSpc>
                          <a:spcPct val="107000"/>
                        </a:lnSpc>
                        <a:spcAft>
                          <a:spcPts val="200"/>
                        </a:spcAft>
                      </a:pPr>
                      <a:endParaRPr lang="ru-RU" sz="13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400" dirty="0">
                          <a:effectLst/>
                          <a:latin typeface="+mn-lt"/>
                          <a:ea typeface="Calibri" panose="020F0502020204030204" pitchFamily="34" charset="0"/>
                          <a:cs typeface="Times New Roman" panose="02020603050405020304" pitchFamily="18" charset="0"/>
                        </a:rPr>
                        <a:t>1. На сайті розміщені робочі програми та </a:t>
                      </a:r>
                      <a:r>
                        <a:rPr lang="uk-UA" sz="1400" dirty="0" err="1">
                          <a:effectLst/>
                          <a:latin typeface="+mn-lt"/>
                          <a:ea typeface="Calibri" panose="020F0502020204030204" pitchFamily="34" charset="0"/>
                          <a:cs typeface="Times New Roman" panose="02020603050405020304" pitchFamily="18" charset="0"/>
                        </a:rPr>
                        <a:t>силабуси</a:t>
                      </a:r>
                      <a:r>
                        <a:rPr lang="uk-UA" sz="1400" dirty="0">
                          <a:effectLst/>
                          <a:latin typeface="+mn-lt"/>
                          <a:ea typeface="Calibri" panose="020F0502020204030204" pitchFamily="34" charset="0"/>
                          <a:cs typeface="Times New Roman" panose="02020603050405020304" pitchFamily="18" charset="0"/>
                        </a:rPr>
                        <a:t> вибіркових дисциплін.</a:t>
                      </a:r>
                      <a:endParaRPr lang="ru-RU" sz="14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uk-UA" sz="1400" dirty="0">
                          <a:effectLst/>
                          <a:latin typeface="+mn-lt"/>
                          <a:ea typeface="Calibri" panose="020F0502020204030204" pitchFamily="34" charset="0"/>
                          <a:cs typeface="Times New Roman" panose="02020603050405020304" pitchFamily="18" charset="0"/>
                        </a:rPr>
                        <a:t>2. Під час зустрічей з експертною групою здобувачі мають підтвердити </a:t>
                      </a:r>
                      <a:r>
                        <a:rPr lang="uk-UA" sz="1400" u="sng" dirty="0">
                          <a:effectLst/>
                          <a:latin typeface="+mn-lt"/>
                          <a:ea typeface="Calibri" panose="020F0502020204030204" pitchFamily="34" charset="0"/>
                          <a:cs typeface="Times New Roman" panose="02020603050405020304" pitchFamily="18" charset="0"/>
                        </a:rPr>
                        <a:t>реальну</a:t>
                      </a:r>
                      <a:r>
                        <a:rPr lang="uk-UA" sz="1400" dirty="0">
                          <a:effectLst/>
                          <a:latin typeface="+mn-lt"/>
                          <a:ea typeface="Calibri" panose="020F0502020204030204" pitchFamily="34" charset="0"/>
                          <a:cs typeface="Times New Roman" panose="02020603050405020304" pitchFamily="18" charset="0"/>
                        </a:rPr>
                        <a:t> вибірковість дисциплін.</a:t>
                      </a:r>
                      <a:endParaRPr lang="ru-RU" sz="14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uk-UA" sz="1400" dirty="0">
                          <a:effectLst/>
                          <a:latin typeface="+mn-lt"/>
                          <a:ea typeface="Georgia" panose="02040502050405020303" pitchFamily="18" charset="0"/>
                          <a:cs typeface="Times New Roman" panose="02020603050405020304" pitchFamily="18" charset="0"/>
                        </a:rPr>
                        <a:t>3. Переліки вибіркових дисциплін за факультетами (інститутами).</a:t>
                      </a:r>
                    </a:p>
                    <a:p>
                      <a:pPr algn="just">
                        <a:lnSpc>
                          <a:spcPct val="107000"/>
                        </a:lnSpc>
                        <a:spcAft>
                          <a:spcPts val="0"/>
                        </a:spcAft>
                      </a:pPr>
                      <a:r>
                        <a:rPr lang="uk-UA" sz="1400" dirty="0">
                          <a:effectLst/>
                          <a:latin typeface="+mn-lt"/>
                          <a:ea typeface="Calibri" panose="020F0502020204030204" pitchFamily="34" charset="0"/>
                          <a:cs typeface="Times New Roman" panose="02020603050405020304" pitchFamily="18" charset="0"/>
                        </a:rPr>
                        <a:t>4. Положення про формування переліку та  обрання навчальних дисциплін здобувачами вищої освіти НТУ «ДП» </a:t>
                      </a:r>
                      <a:r>
                        <a:rPr lang="en-US" sz="1400" dirty="0">
                          <a:effectLst/>
                          <a:latin typeface="+mn-lt"/>
                          <a:ea typeface="Calibri" panose="020F0502020204030204" pitchFamily="34" charset="0"/>
                          <a:cs typeface="Times New Roman" panose="02020603050405020304" pitchFamily="18" charset="0"/>
                          <a:hlinkClick r:id="rId2"/>
                        </a:rPr>
                        <a:t>http://surl.li/afzft</a:t>
                      </a:r>
                      <a:r>
                        <a:rPr lang="uk-UA" sz="1400" dirty="0">
                          <a:effectLst/>
                          <a:latin typeface="+mn-lt"/>
                          <a:ea typeface="Calibri" panose="020F0502020204030204" pitchFamily="34" charset="0"/>
                          <a:cs typeface="Times New Roman" panose="02020603050405020304" pitchFamily="18" charset="0"/>
                        </a:rPr>
                        <a:t> </a:t>
                      </a:r>
                      <a:endParaRPr lang="ru-RU" sz="1400" dirty="0">
                        <a:effectLst/>
                        <a:latin typeface="+mn-lt"/>
                        <a:ea typeface="Calibri" panose="020F0502020204030204" pitchFamily="34" charset="0"/>
                        <a:cs typeface="Times New Roman" panose="02020603050405020304" pitchFamily="18" charset="0"/>
                      </a:endParaRPr>
                    </a:p>
                    <a:p>
                      <a:pPr algn="l">
                        <a:lnSpc>
                          <a:spcPct val="107000"/>
                        </a:lnSpc>
                        <a:spcAft>
                          <a:spcPts val="800"/>
                        </a:spcAft>
                      </a:pPr>
                      <a:endParaRPr lang="ru-RU"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86475192"/>
                  </a:ext>
                </a:extLst>
              </a:tr>
            </a:tbl>
          </a:graphicData>
        </a:graphic>
      </p:graphicFrame>
    </p:spTree>
    <p:extLst>
      <p:ext uri="{BB962C8B-B14F-4D97-AF65-F5344CB8AC3E}">
        <p14:creationId xmlns:p14="http://schemas.microsoft.com/office/powerpoint/2010/main" val="37473102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1">
            <a:extLst>
              <a:ext uri="{FF2B5EF4-FFF2-40B4-BE49-F238E27FC236}">
                <a16:creationId xmlns:a16="http://schemas.microsoft.com/office/drawing/2014/main" id="{0C11CCCE-5725-680D-428D-BECFF1143486}"/>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uk-UA" b="0" i="1" dirty="0">
                <a:solidFill>
                  <a:schemeClr val="accent2"/>
                </a:solidFill>
              </a:rPr>
              <a:t>Рекомендації до акредитації освітніх програм</a:t>
            </a:r>
          </a:p>
        </p:txBody>
      </p:sp>
      <p:graphicFrame>
        <p:nvGraphicFramePr>
          <p:cNvPr id="2" name="Таблица 3">
            <a:extLst>
              <a:ext uri="{FF2B5EF4-FFF2-40B4-BE49-F238E27FC236}">
                <a16:creationId xmlns:a16="http://schemas.microsoft.com/office/drawing/2014/main" id="{328171DF-46A0-EB15-EB5B-5F46D64CD86B}"/>
              </a:ext>
            </a:extLst>
          </p:cNvPr>
          <p:cNvGraphicFramePr>
            <a:graphicFrameLocks noGrp="1"/>
          </p:cNvGraphicFramePr>
          <p:nvPr>
            <p:extLst>
              <p:ext uri="{D42A27DB-BD31-4B8C-83A1-F6EECF244321}">
                <p14:modId xmlns:p14="http://schemas.microsoft.com/office/powerpoint/2010/main" val="1343775639"/>
              </p:ext>
            </p:extLst>
          </p:nvPr>
        </p:nvGraphicFramePr>
        <p:xfrm>
          <a:off x="11906" y="552472"/>
          <a:ext cx="11901055" cy="2753449"/>
        </p:xfrm>
        <a:graphic>
          <a:graphicData uri="http://schemas.openxmlformats.org/drawingml/2006/table">
            <a:tbl>
              <a:tblPr firstRow="1" bandRow="1">
                <a:tableStyleId>{ED083AE6-46FA-4A59-8FB0-9F97EB10719F}</a:tableStyleId>
              </a:tblPr>
              <a:tblGrid>
                <a:gridCol w="720436">
                  <a:extLst>
                    <a:ext uri="{9D8B030D-6E8A-4147-A177-3AD203B41FA5}">
                      <a16:colId xmlns:a16="http://schemas.microsoft.com/office/drawing/2014/main" val="3512467132"/>
                    </a:ext>
                  </a:extLst>
                </a:gridCol>
                <a:gridCol w="2306783">
                  <a:extLst>
                    <a:ext uri="{9D8B030D-6E8A-4147-A177-3AD203B41FA5}">
                      <a16:colId xmlns:a16="http://schemas.microsoft.com/office/drawing/2014/main" val="4170704426"/>
                    </a:ext>
                  </a:extLst>
                </a:gridCol>
                <a:gridCol w="4391891">
                  <a:extLst>
                    <a:ext uri="{9D8B030D-6E8A-4147-A177-3AD203B41FA5}">
                      <a16:colId xmlns:a16="http://schemas.microsoft.com/office/drawing/2014/main" val="2382816387"/>
                    </a:ext>
                  </a:extLst>
                </a:gridCol>
                <a:gridCol w="4481945">
                  <a:extLst>
                    <a:ext uri="{9D8B030D-6E8A-4147-A177-3AD203B41FA5}">
                      <a16:colId xmlns:a16="http://schemas.microsoft.com/office/drawing/2014/main" val="384953491"/>
                    </a:ext>
                  </a:extLst>
                </a:gridCol>
              </a:tblGrid>
              <a:tr h="367047">
                <a:tc>
                  <a:txBody>
                    <a:bodyPr/>
                    <a:lstStyle/>
                    <a:p>
                      <a:pPr algn="ctr"/>
                      <a:r>
                        <a:rPr lang="uk-UA" sz="1400" dirty="0">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rPr>
                        <a:t>№ з/п</a:t>
                      </a:r>
                    </a:p>
                  </a:txBody>
                  <a:tcPr/>
                </a:tc>
                <a:tc>
                  <a:txBody>
                    <a:bodyPr/>
                    <a:lstStyle/>
                    <a:p>
                      <a:pPr algn="ctr"/>
                      <a:r>
                        <a:rPr lang="uk-UA" dirty="0" err="1">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rPr>
                        <a:t>Підкритерії</a:t>
                      </a:r>
                      <a:endParaRPr lang="uk-UA" dirty="0">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endParaRPr>
                    </a:p>
                  </a:txBody>
                  <a:tcPr/>
                </a:tc>
                <a:tc>
                  <a:txBody>
                    <a:bodyPr/>
                    <a:lstStyle/>
                    <a:p>
                      <a:pPr algn="ctr"/>
                      <a:r>
                        <a:rPr lang="uk-UA" dirty="0">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rPr>
                        <a:t>Що необхідно врахувати</a:t>
                      </a:r>
                    </a:p>
                  </a:txBody>
                  <a:tcPr/>
                </a:tc>
                <a:tc>
                  <a:txBody>
                    <a:bodyPr/>
                    <a:lstStyle/>
                    <a:p>
                      <a:pPr algn="ctr"/>
                      <a:r>
                        <a:rPr lang="uk-UA" dirty="0">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rPr>
                        <a:t>Обґрунтування та документи</a:t>
                      </a:r>
                    </a:p>
                  </a:txBody>
                  <a:tcPr/>
                </a:tc>
                <a:extLst>
                  <a:ext uri="{0D108BD9-81ED-4DB2-BD59-A6C34878D82A}">
                    <a16:rowId xmlns:a16="http://schemas.microsoft.com/office/drawing/2014/main" val="3419933568"/>
                  </a:ext>
                </a:extLst>
              </a:tr>
              <a:tr h="2386402">
                <a:tc>
                  <a:txBody>
                    <a:bodyPr/>
                    <a:lstStyle/>
                    <a:p>
                      <a:pPr algn="ctr">
                        <a:lnSpc>
                          <a:spcPct val="107000"/>
                        </a:lnSpc>
                        <a:spcAft>
                          <a:spcPts val="800"/>
                        </a:spcAft>
                      </a:pPr>
                      <a:r>
                        <a:rPr lang="uk-UA" sz="1400" dirty="0">
                          <a:effectLst/>
                          <a:latin typeface="+mn-lt"/>
                          <a:ea typeface="Calibri" panose="020F0502020204030204" pitchFamily="34" charset="0"/>
                          <a:cs typeface="Times New Roman" panose="02020603050405020304" pitchFamily="18" charset="0"/>
                        </a:rPr>
                        <a:t>2.6.</a:t>
                      </a:r>
                      <a:endParaRPr lang="ru-RU"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85090" indent="0" algn="l">
                        <a:spcAft>
                          <a:spcPts val="0"/>
                        </a:spcAft>
                        <a:tabLst>
                          <a:tab pos="232410" algn="l"/>
                        </a:tabLst>
                      </a:pPr>
                      <a:r>
                        <a:rPr lang="uk-UA" sz="1400" b="0" dirty="0">
                          <a:effectLst/>
                          <a:latin typeface="+mn-lt"/>
                          <a:ea typeface="Georgia" panose="02040502050405020303" pitchFamily="18" charset="0"/>
                          <a:cs typeface="Georgia" panose="02040502050405020303" pitchFamily="18" charset="0"/>
                        </a:rPr>
                        <a:t>Продемонструйте, що ОП дозволяє забезпечити набуття здобувачами вищої освіти</a:t>
                      </a:r>
                    </a:p>
                    <a:p>
                      <a:pPr marL="0" marR="85090" indent="0" algn="l">
                        <a:spcAft>
                          <a:spcPts val="0"/>
                        </a:spcAft>
                        <a:tabLst>
                          <a:tab pos="232410" algn="l"/>
                        </a:tabLst>
                      </a:pPr>
                      <a:r>
                        <a:rPr lang="uk-UA" sz="1400" b="0" dirty="0">
                          <a:effectLst/>
                          <a:latin typeface="+mn-lt"/>
                          <a:ea typeface="Georgia" panose="02040502050405020303" pitchFamily="18" charset="0"/>
                          <a:cs typeface="Georgia" panose="02040502050405020303" pitchFamily="18" charset="0"/>
                        </a:rPr>
                        <a:t>соціальних навичок (</a:t>
                      </a:r>
                      <a:r>
                        <a:rPr lang="en-US" sz="1400" b="0" dirty="0">
                          <a:effectLst/>
                          <a:latin typeface="+mn-lt"/>
                          <a:ea typeface="Georgia" panose="02040502050405020303" pitchFamily="18" charset="0"/>
                          <a:cs typeface="Georgia" panose="02040502050405020303" pitchFamily="18" charset="0"/>
                        </a:rPr>
                        <a:t>soft skills) </a:t>
                      </a:r>
                      <a:r>
                        <a:rPr lang="uk-UA" sz="1400" b="0" dirty="0">
                          <a:effectLst/>
                          <a:latin typeface="+mn-lt"/>
                          <a:ea typeface="Georgia" panose="02040502050405020303" pitchFamily="18" charset="0"/>
                          <a:cs typeface="Georgia" panose="02040502050405020303" pitchFamily="18" charset="0"/>
                        </a:rPr>
                        <a:t>упродовж періоду навчання, які відповідають цілям</a:t>
                      </a:r>
                    </a:p>
                    <a:p>
                      <a:pPr marL="0" marR="85090" indent="0" algn="l">
                        <a:spcAft>
                          <a:spcPts val="0"/>
                        </a:spcAft>
                        <a:tabLst>
                          <a:tab pos="232410" algn="l"/>
                        </a:tabLst>
                      </a:pPr>
                      <a:r>
                        <a:rPr lang="uk-UA" sz="1400" b="0" dirty="0">
                          <a:effectLst/>
                          <a:latin typeface="+mn-lt"/>
                          <a:ea typeface="Georgia" panose="02040502050405020303" pitchFamily="18" charset="0"/>
                          <a:cs typeface="Georgia" panose="02040502050405020303" pitchFamily="18" charset="0"/>
                        </a:rPr>
                        <a:t>та результатам навчання ОП</a:t>
                      </a:r>
                      <a:endParaRPr lang="ru-RU" sz="1400" b="1" dirty="0">
                        <a:effectLst/>
                        <a:latin typeface="+mn-lt"/>
                        <a:ea typeface="Georgia" panose="02040502050405020303" pitchFamily="18" charset="0"/>
                        <a:cs typeface="Georgia" panose="02040502050405020303" pitchFamily="18" charset="0"/>
                      </a:endParaRPr>
                    </a:p>
                  </a:txBody>
                  <a:tcPr marL="68580" marR="68580" marT="0" marB="0"/>
                </a:tc>
                <a:tc>
                  <a:txBody>
                    <a:bodyPr/>
                    <a:lstStyle/>
                    <a:p>
                      <a:pPr algn="l">
                        <a:lnSpc>
                          <a:spcPct val="107000"/>
                        </a:lnSpc>
                        <a:spcAft>
                          <a:spcPts val="800"/>
                        </a:spcAft>
                      </a:pPr>
                      <a:r>
                        <a:rPr lang="uk-UA" sz="1400" dirty="0">
                          <a:solidFill>
                            <a:schemeClr val="tx1"/>
                          </a:solidFill>
                          <a:effectLst/>
                          <a:latin typeface="+mn-lt"/>
                          <a:ea typeface="Calibri" panose="020F0502020204030204" pitchFamily="34" charset="0"/>
                          <a:cs typeface="Times New Roman" panose="02020603050405020304" pitchFamily="18" charset="0"/>
                        </a:rPr>
                        <a:t>1. </a:t>
                      </a:r>
                      <a:r>
                        <a:rPr lang="uk-UA" sz="1400" dirty="0">
                          <a:effectLst/>
                          <a:latin typeface="+mn-lt"/>
                          <a:ea typeface="Calibri" panose="020F0502020204030204" pitchFamily="34" charset="0"/>
                          <a:cs typeface="Times New Roman" panose="02020603050405020304" pitchFamily="18" charset="0"/>
                        </a:rPr>
                        <a:t>Набуття </a:t>
                      </a:r>
                      <a:r>
                        <a:rPr lang="uk-UA" sz="1400" dirty="0" err="1">
                          <a:effectLst/>
                          <a:latin typeface="+mn-lt"/>
                          <a:ea typeface="Calibri" panose="020F0502020204030204" pitchFamily="34" charset="0"/>
                          <a:cs typeface="Times New Roman" panose="02020603050405020304" pitchFamily="18" charset="0"/>
                        </a:rPr>
                        <a:t>soft</a:t>
                      </a:r>
                      <a:r>
                        <a:rPr lang="uk-UA" sz="1400" dirty="0">
                          <a:effectLst/>
                          <a:latin typeface="+mn-lt"/>
                          <a:ea typeface="Calibri" panose="020F0502020204030204" pitchFamily="34" charset="0"/>
                          <a:cs typeface="Times New Roman" panose="02020603050405020304" pitchFamily="18" charset="0"/>
                        </a:rPr>
                        <a:t> </a:t>
                      </a:r>
                      <a:r>
                        <a:rPr lang="uk-UA" sz="1400" dirty="0" err="1">
                          <a:effectLst/>
                          <a:latin typeface="+mn-lt"/>
                          <a:ea typeface="Calibri" panose="020F0502020204030204" pitchFamily="34" charset="0"/>
                          <a:cs typeface="Times New Roman" panose="02020603050405020304" pitchFamily="18" charset="0"/>
                        </a:rPr>
                        <a:t>skills</a:t>
                      </a:r>
                      <a:r>
                        <a:rPr lang="uk-UA" sz="1400" dirty="0">
                          <a:effectLst/>
                          <a:latin typeface="+mn-lt"/>
                          <a:ea typeface="Calibri" panose="020F0502020204030204" pitchFamily="34" charset="0"/>
                          <a:cs typeface="Times New Roman" panose="02020603050405020304" pitchFamily="18" charset="0"/>
                        </a:rPr>
                        <a:t> за ОП можливе за рахунок:</a:t>
                      </a:r>
                    </a:p>
                    <a:p>
                      <a:pPr marL="171450" indent="-171450" algn="l">
                        <a:lnSpc>
                          <a:spcPct val="107000"/>
                        </a:lnSpc>
                        <a:spcAft>
                          <a:spcPts val="800"/>
                        </a:spcAft>
                        <a:buFontTx/>
                        <a:buChar char="-"/>
                      </a:pPr>
                      <a:r>
                        <a:rPr lang="uk-UA" sz="1400" dirty="0">
                          <a:effectLst/>
                          <a:latin typeface="+mn-lt"/>
                          <a:ea typeface="Calibri" panose="020F0502020204030204" pitchFamily="34" charset="0"/>
                          <a:cs typeface="Times New Roman" panose="02020603050405020304" pitchFamily="18" charset="0"/>
                        </a:rPr>
                        <a:t>вивчення ОК обов'язкової частини ОП;</a:t>
                      </a:r>
                    </a:p>
                    <a:p>
                      <a:pPr marL="171450" indent="-171450" algn="l">
                        <a:lnSpc>
                          <a:spcPct val="107000"/>
                        </a:lnSpc>
                        <a:spcAft>
                          <a:spcPts val="800"/>
                        </a:spcAft>
                        <a:buFontTx/>
                        <a:buChar char="-"/>
                      </a:pPr>
                      <a:r>
                        <a:rPr lang="uk-UA" sz="1400" dirty="0">
                          <a:effectLst/>
                          <a:latin typeface="+mn-lt"/>
                          <a:ea typeface="Calibri" panose="020F0502020204030204" pitchFamily="34" charset="0"/>
                          <a:cs typeface="Times New Roman" panose="02020603050405020304" pitchFamily="18" charset="0"/>
                        </a:rPr>
                        <a:t>обрання за власним баченням вибіркових дисциплін </a:t>
                      </a:r>
                      <a:r>
                        <a:rPr lang="uk-UA" sz="1400" dirty="0" err="1">
                          <a:effectLst/>
                          <a:latin typeface="+mn-lt"/>
                          <a:ea typeface="Calibri" panose="020F0502020204030204" pitchFamily="34" charset="0"/>
                          <a:cs typeface="Times New Roman" panose="02020603050405020304" pitchFamily="18" charset="0"/>
                        </a:rPr>
                        <a:t>soft</a:t>
                      </a:r>
                      <a:r>
                        <a:rPr lang="uk-UA" sz="1400" dirty="0">
                          <a:effectLst/>
                          <a:latin typeface="+mn-lt"/>
                          <a:ea typeface="Calibri" panose="020F0502020204030204" pitchFamily="34" charset="0"/>
                          <a:cs typeface="Times New Roman" panose="02020603050405020304" pitchFamily="18" charset="0"/>
                        </a:rPr>
                        <a:t> </a:t>
                      </a:r>
                      <a:r>
                        <a:rPr lang="uk-UA" sz="1400" dirty="0" err="1">
                          <a:effectLst/>
                          <a:latin typeface="+mn-lt"/>
                          <a:ea typeface="Calibri" panose="020F0502020204030204" pitchFamily="34" charset="0"/>
                          <a:cs typeface="Times New Roman" panose="02020603050405020304" pitchFamily="18" charset="0"/>
                        </a:rPr>
                        <a:t>skills</a:t>
                      </a:r>
                      <a:r>
                        <a:rPr lang="uk-UA" sz="1400" dirty="0">
                          <a:effectLst/>
                          <a:latin typeface="+mn-lt"/>
                          <a:ea typeface="Calibri" panose="020F0502020204030204" pitchFamily="34" charset="0"/>
                          <a:cs typeface="Times New Roman" panose="02020603050405020304" pitchFamily="18" charset="0"/>
                        </a:rPr>
                        <a:t>;</a:t>
                      </a:r>
                    </a:p>
                    <a:p>
                      <a:pPr marL="171450" indent="-171450" algn="l">
                        <a:lnSpc>
                          <a:spcPct val="107000"/>
                        </a:lnSpc>
                        <a:spcAft>
                          <a:spcPts val="800"/>
                        </a:spcAft>
                        <a:buFontTx/>
                        <a:buChar char="-"/>
                      </a:pPr>
                      <a:r>
                        <a:rPr lang="uk-UA" sz="1400" dirty="0">
                          <a:effectLst/>
                          <a:latin typeface="+mn-lt"/>
                          <a:ea typeface="Calibri" panose="020F0502020204030204" pitchFamily="34" charset="0"/>
                          <a:cs typeface="Times New Roman" panose="02020603050405020304" pitchFamily="18" charset="0"/>
                        </a:rPr>
                        <a:t>застосування форм та методів навчання, які пов’язані з формуванням саме soft skills. </a:t>
                      </a:r>
                      <a:endParaRPr lang="ru-RU"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uk-UA" sz="1400" dirty="0">
                          <a:effectLst/>
                          <a:latin typeface="+mn-lt"/>
                          <a:ea typeface="Calibri" panose="020F0502020204030204" pitchFamily="34" charset="0"/>
                          <a:cs typeface="Times New Roman" panose="02020603050405020304" pitchFamily="18" charset="0"/>
                        </a:rPr>
                        <a:t>1. Наявність в обов'язковій частині ОП дисциплін, які направлені на формування </a:t>
                      </a:r>
                      <a:r>
                        <a:rPr lang="uk-UA" sz="1400" dirty="0" err="1">
                          <a:effectLst/>
                          <a:latin typeface="+mn-lt"/>
                          <a:ea typeface="Calibri" panose="020F0502020204030204" pitchFamily="34" charset="0"/>
                          <a:cs typeface="Times New Roman" panose="02020603050405020304" pitchFamily="18" charset="0"/>
                        </a:rPr>
                        <a:t>soft</a:t>
                      </a:r>
                      <a:r>
                        <a:rPr lang="uk-UA" sz="1400" dirty="0">
                          <a:effectLst/>
                          <a:latin typeface="+mn-lt"/>
                          <a:ea typeface="Calibri" panose="020F0502020204030204" pitchFamily="34" charset="0"/>
                          <a:cs typeface="Times New Roman" panose="02020603050405020304" pitchFamily="18" charset="0"/>
                        </a:rPr>
                        <a:t> </a:t>
                      </a:r>
                      <a:r>
                        <a:rPr lang="uk-UA" sz="1400" dirty="0" err="1">
                          <a:effectLst/>
                          <a:latin typeface="+mn-lt"/>
                          <a:ea typeface="Calibri" panose="020F0502020204030204" pitchFamily="34" charset="0"/>
                          <a:cs typeface="Times New Roman" panose="02020603050405020304" pitchFamily="18" charset="0"/>
                        </a:rPr>
                        <a:t>skills</a:t>
                      </a:r>
                      <a:r>
                        <a:rPr lang="uk-UA" sz="1400" dirty="0">
                          <a:effectLst/>
                          <a:latin typeface="+mn-lt"/>
                          <a:ea typeface="Calibri" panose="020F0502020204030204" pitchFamily="34" charset="0"/>
                          <a:cs typeface="Times New Roman" panose="02020603050405020304" pitchFamily="18" charset="0"/>
                        </a:rPr>
                        <a:t>. </a:t>
                      </a:r>
                    </a:p>
                    <a:p>
                      <a:pPr algn="l">
                        <a:lnSpc>
                          <a:spcPct val="107000"/>
                        </a:lnSpc>
                        <a:spcAft>
                          <a:spcPts val="800"/>
                        </a:spcAft>
                      </a:pPr>
                      <a:r>
                        <a:rPr lang="uk-UA" sz="1400" dirty="0">
                          <a:effectLst/>
                          <a:latin typeface="+mn-lt"/>
                          <a:ea typeface="Calibri" panose="020F0502020204030204" pitchFamily="34" charset="0"/>
                          <a:cs typeface="Times New Roman" panose="02020603050405020304" pitchFamily="18" charset="0"/>
                        </a:rPr>
                        <a:t>2. Наявність у переліку вибіркових дисциплін саме дисциплін </a:t>
                      </a:r>
                      <a:r>
                        <a:rPr lang="uk-UA" sz="1400" dirty="0" err="1">
                          <a:effectLst/>
                          <a:latin typeface="+mn-lt"/>
                          <a:ea typeface="Calibri" panose="020F0502020204030204" pitchFamily="34" charset="0"/>
                          <a:cs typeface="Times New Roman" panose="02020603050405020304" pitchFamily="18" charset="0"/>
                        </a:rPr>
                        <a:t>soft</a:t>
                      </a:r>
                      <a:r>
                        <a:rPr lang="uk-UA" sz="1400" dirty="0">
                          <a:effectLst/>
                          <a:latin typeface="+mn-lt"/>
                          <a:ea typeface="Calibri" panose="020F0502020204030204" pitchFamily="34" charset="0"/>
                          <a:cs typeface="Times New Roman" panose="02020603050405020304" pitchFamily="18" charset="0"/>
                        </a:rPr>
                        <a:t> </a:t>
                      </a:r>
                      <a:r>
                        <a:rPr lang="uk-UA" sz="1400" dirty="0" err="1">
                          <a:effectLst/>
                          <a:latin typeface="+mn-lt"/>
                          <a:ea typeface="Calibri" panose="020F0502020204030204" pitchFamily="34" charset="0"/>
                          <a:cs typeface="Times New Roman" panose="02020603050405020304" pitchFamily="18" charset="0"/>
                        </a:rPr>
                        <a:t>skills</a:t>
                      </a:r>
                      <a:r>
                        <a:rPr lang="uk-UA" sz="1400" dirty="0">
                          <a:effectLst/>
                          <a:latin typeface="+mn-lt"/>
                          <a:ea typeface="Calibri" panose="020F0502020204030204" pitchFamily="34" charset="0"/>
                          <a:cs typeface="Times New Roman" panose="02020603050405020304" pitchFamily="18" charset="0"/>
                        </a:rPr>
                        <a:t>.</a:t>
                      </a:r>
                      <a:endParaRPr lang="ru-RU"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06815045"/>
                  </a:ext>
                </a:extLst>
              </a:tr>
            </a:tbl>
          </a:graphicData>
        </a:graphic>
      </p:graphicFrame>
    </p:spTree>
    <p:extLst>
      <p:ext uri="{BB962C8B-B14F-4D97-AF65-F5344CB8AC3E}">
        <p14:creationId xmlns:p14="http://schemas.microsoft.com/office/powerpoint/2010/main" val="1730157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1">
            <a:extLst>
              <a:ext uri="{FF2B5EF4-FFF2-40B4-BE49-F238E27FC236}">
                <a16:creationId xmlns:a16="http://schemas.microsoft.com/office/drawing/2014/main" id="{282205EB-7FE5-4F8D-9943-E59A1671536F}"/>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uk-UA" b="0" i="1" dirty="0">
                <a:solidFill>
                  <a:schemeClr val="accent2"/>
                </a:solidFill>
              </a:rPr>
              <a:t>Нормативне регулювання</a:t>
            </a:r>
          </a:p>
        </p:txBody>
      </p:sp>
      <p:sp>
        <p:nvSpPr>
          <p:cNvPr id="5" name="Прямоугольник 4">
            <a:extLst>
              <a:ext uri="{FF2B5EF4-FFF2-40B4-BE49-F238E27FC236}">
                <a16:creationId xmlns:a16="http://schemas.microsoft.com/office/drawing/2014/main" id="{6D774D0F-ACBA-4B4B-A68F-E5F47EF68E9E}"/>
              </a:ext>
            </a:extLst>
          </p:cNvPr>
          <p:cNvSpPr/>
          <p:nvPr/>
        </p:nvSpPr>
        <p:spPr>
          <a:xfrm>
            <a:off x="443689" y="440831"/>
            <a:ext cx="11051403" cy="5386090"/>
          </a:xfrm>
          <a:prstGeom prst="rect">
            <a:avLst/>
          </a:prstGeom>
        </p:spPr>
        <p:txBody>
          <a:bodyPr wrap="square">
            <a:spAutoFit/>
          </a:bodyPr>
          <a:lstStyle/>
          <a:p>
            <a:pPr algn="just"/>
            <a:r>
              <a:rPr lang="uk-UA" sz="2000" b="1" dirty="0">
                <a:solidFill>
                  <a:srgbClr val="000000"/>
                </a:solidFill>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rPr>
              <a:t>Закон України «Про вищу освіту» (стаття 62):</a:t>
            </a:r>
            <a:r>
              <a:rPr lang="uk-UA" sz="2000" b="1" dirty="0">
                <a:solidFill>
                  <a:srgbClr val="000000"/>
                </a:solidFill>
                <a:latin typeface="Lato Black" panose="020F0502020204030203" pitchFamily="34" charset="0"/>
                <a:ea typeface="Lato Black" panose="020F0502020204030203" pitchFamily="34" charset="0"/>
                <a:cs typeface="Lato Black" panose="020F0502020204030203" pitchFamily="34" charset="0"/>
              </a:rPr>
              <a:t> </a:t>
            </a:r>
            <a:r>
              <a:rPr lang="uk-UA" sz="2000" dirty="0"/>
              <a:t>«Особи, які навчаються в закладах вищої освіти, </a:t>
            </a:r>
            <a:r>
              <a:rPr lang="uk-UA" sz="2000" b="1" i="1" dirty="0">
                <a:solidFill>
                  <a:srgbClr val="FF0000"/>
                </a:solidFill>
              </a:rPr>
              <a:t>мають право на вибір навчальних дисциплін</a:t>
            </a:r>
            <a:r>
              <a:rPr lang="uk-UA" sz="2000" dirty="0"/>
              <a:t> у межах, передбачених відповідною освітньою програмою та навчальним планом, в обсязі, що становить </a:t>
            </a:r>
            <a:r>
              <a:rPr lang="uk-UA" sz="2000" b="1" i="1" dirty="0">
                <a:solidFill>
                  <a:srgbClr val="FF0000"/>
                </a:solidFill>
              </a:rPr>
              <a:t>не менш як 25 відсотків </a:t>
            </a:r>
            <a:r>
              <a:rPr lang="uk-UA" sz="2000" dirty="0"/>
              <a:t>загальної кількості кредитів ЄКТС, передбачених для даного рівня вищої освіти. При цьому здобувачі певного рівня вищої освіти мають право вибирати навчальні дисципліни, що пропонуються для інших рівнів вищої освіти, за погодженням з керівником відповідного факультету чи підрозділу».</a:t>
            </a:r>
            <a:endParaRPr lang="uk-UA" sz="2000" dirty="0">
              <a:solidFill>
                <a:srgbClr val="000000"/>
              </a:solidFill>
              <a:latin typeface="Lato Black" panose="020F0502020204030203" pitchFamily="34" charset="0"/>
              <a:ea typeface="Lato Black" panose="020F0502020204030203" pitchFamily="34" charset="0"/>
              <a:cs typeface="Lato Black" panose="020F0502020204030203" pitchFamily="34" charset="0"/>
            </a:endParaRPr>
          </a:p>
          <a:p>
            <a:pPr algn="just"/>
            <a:endParaRPr lang="uk-UA" sz="2000" dirty="0">
              <a:solidFill>
                <a:srgbClr val="000000"/>
              </a:solidFill>
              <a:latin typeface="Lato Black" panose="020F0502020204030203" pitchFamily="34" charset="0"/>
              <a:ea typeface="Lato Black" panose="020F0502020204030203" pitchFamily="34" charset="0"/>
              <a:cs typeface="Lato Black" panose="020F0502020204030203" pitchFamily="34" charset="0"/>
            </a:endParaRPr>
          </a:p>
          <a:p>
            <a:pPr algn="just"/>
            <a:r>
              <a:rPr lang="uk-UA" sz="2000" dirty="0">
                <a:solidFill>
                  <a:srgbClr val="000000"/>
                </a:solidFill>
                <a:latin typeface="Lato Black" panose="020F0502020204030203" pitchFamily="34" charset="0"/>
                <a:ea typeface="Lato Black" panose="020F0502020204030203" pitchFamily="34" charset="0"/>
                <a:cs typeface="Lato Black" panose="020F0502020204030203" pitchFamily="34" charset="0"/>
              </a:rPr>
              <a:t>ПОЛОЖЕННЯ про формування переліку та обрання навчальних дисциплін здобувачами вищої освіти НТУ «Дніпровська політехніка»</a:t>
            </a:r>
            <a:r>
              <a:rPr lang="uk-UA" sz="2000" dirty="0"/>
              <a:t>, що затверджене Вченою радою університету 17.01.2020, протокол № 1 (зі змінами та доповненнями, затвердженими Вченою радою університету 22.04.2021, протокол №7) </a:t>
            </a:r>
            <a:r>
              <a:rPr lang="en-US" sz="2000" dirty="0">
                <a:hlinkClick r:id="rId2"/>
              </a:rPr>
              <a:t>http://surl.li/afzft</a:t>
            </a:r>
            <a:r>
              <a:rPr lang="uk-UA" sz="2000" dirty="0"/>
              <a:t>    </a:t>
            </a:r>
          </a:p>
          <a:p>
            <a:pPr algn="just"/>
            <a:endParaRPr lang="uk-UA" sz="2000" dirty="0"/>
          </a:p>
          <a:p>
            <a:pPr algn="just"/>
            <a:r>
              <a:rPr lang="uk-UA" sz="2000" dirty="0">
                <a:solidFill>
                  <a:srgbClr val="000000"/>
                </a:solidFill>
                <a:latin typeface="Lato Black" panose="020F0502020204030203" pitchFamily="34" charset="0"/>
                <a:ea typeface="Lato Black" panose="020F0502020204030203" pitchFamily="34" charset="0"/>
                <a:cs typeface="Lato Black" panose="020F0502020204030203" pitchFamily="34" charset="0"/>
              </a:rPr>
              <a:t>НАКАЗИ ректора університету</a:t>
            </a:r>
            <a:r>
              <a:rPr lang="uk-UA" sz="2000" dirty="0"/>
              <a:t>, які деталізують процедуру обрання здобувачами вищої освіти навчальних дисциплін.</a:t>
            </a:r>
          </a:p>
          <a:p>
            <a:pPr algn="just"/>
            <a:endParaRPr lang="uk-UA" sz="2400" dirty="0">
              <a:solidFill>
                <a:srgbClr val="000000"/>
              </a:solidFill>
              <a:latin typeface="Lato Black" panose="020F0502020204030203" pitchFamily="34" charset="0"/>
              <a:ea typeface="Lato Black" panose="020F0502020204030203" pitchFamily="34" charset="0"/>
              <a:cs typeface="Lato Black" panose="020F0502020204030203" pitchFamily="34" charset="0"/>
            </a:endParaRPr>
          </a:p>
          <a:p>
            <a:pPr algn="just"/>
            <a:endParaRPr lang="uk-UA" sz="2000" dirty="0">
              <a:latin typeface="Lato Black" panose="020F0502020204030203" pitchFamily="34" charset="0"/>
              <a:ea typeface="Lato Black" panose="020F0502020204030203" pitchFamily="34" charset="0"/>
              <a:cs typeface="Lato Black" panose="020F0502020204030203" pitchFamily="34" charset="0"/>
            </a:endParaRPr>
          </a:p>
        </p:txBody>
      </p:sp>
    </p:spTree>
    <p:extLst>
      <p:ext uri="{BB962C8B-B14F-4D97-AF65-F5344CB8AC3E}">
        <p14:creationId xmlns:p14="http://schemas.microsoft.com/office/powerpoint/2010/main" val="11869141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76213"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9" name="Текст 1">
            <a:extLst>
              <a:ext uri="{FF2B5EF4-FFF2-40B4-BE49-F238E27FC236}">
                <a16:creationId xmlns:a16="http://schemas.microsoft.com/office/drawing/2014/main" id="{76B5E64D-D5C4-4486-AC3B-BF3BADD4D24D}"/>
              </a:ext>
            </a:extLst>
          </p:cNvPr>
          <p:cNvSpPr txBox="1">
            <a:spLocks/>
          </p:cNvSpPr>
          <p:nvPr/>
        </p:nvSpPr>
        <p:spPr bwMode="auto">
          <a:xfrm>
            <a:off x="492619" y="1930498"/>
            <a:ext cx="11699381" cy="269739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uk-UA" i="1" dirty="0">
                <a:solidFill>
                  <a:schemeClr val="accent2"/>
                </a:solidFill>
              </a:rPr>
              <a:t>ВСЕ БУДЕ УКРАЇНА!!!</a:t>
            </a:r>
          </a:p>
          <a:p>
            <a:pPr algn="ctr"/>
            <a:r>
              <a:rPr lang="uk-UA" b="0" i="1" dirty="0">
                <a:solidFill>
                  <a:schemeClr val="accent2"/>
                </a:solidFill>
              </a:rPr>
              <a:t>Хай Вам щастить! </a:t>
            </a:r>
          </a:p>
          <a:p>
            <a:pPr algn="ctr"/>
            <a:endParaRPr lang="uk-UA" b="0" i="1" dirty="0">
              <a:solidFill>
                <a:schemeClr val="accent2"/>
              </a:solidFill>
            </a:endParaRPr>
          </a:p>
        </p:txBody>
      </p:sp>
    </p:spTree>
    <p:extLst>
      <p:ext uri="{BB962C8B-B14F-4D97-AF65-F5344CB8AC3E}">
        <p14:creationId xmlns:p14="http://schemas.microsoft.com/office/powerpoint/2010/main" val="1993517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88490" y="62010"/>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7" name="Заголовок 1"/>
          <p:cNvSpPr txBox="1">
            <a:spLocks/>
          </p:cNvSpPr>
          <p:nvPr/>
        </p:nvSpPr>
        <p:spPr>
          <a:xfrm>
            <a:off x="603879" y="1257934"/>
            <a:ext cx="11177752" cy="3094991"/>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charset="0"/>
              </a:defRPr>
            </a:lvl2pPr>
            <a:lvl3pPr algn="l" rtl="0" eaLnBrk="0" fontAlgn="base" hangingPunct="0">
              <a:lnSpc>
                <a:spcPct val="90000"/>
              </a:lnSpc>
              <a:spcBef>
                <a:spcPct val="0"/>
              </a:spcBef>
              <a:spcAft>
                <a:spcPct val="0"/>
              </a:spcAft>
              <a:defRPr sz="4400">
                <a:solidFill>
                  <a:schemeClr val="tx1"/>
                </a:solidFill>
                <a:latin typeface="Arial" charset="0"/>
              </a:defRPr>
            </a:lvl3pPr>
            <a:lvl4pPr algn="l" rtl="0" eaLnBrk="0" fontAlgn="base" hangingPunct="0">
              <a:lnSpc>
                <a:spcPct val="90000"/>
              </a:lnSpc>
              <a:spcBef>
                <a:spcPct val="0"/>
              </a:spcBef>
              <a:spcAft>
                <a:spcPct val="0"/>
              </a:spcAft>
              <a:defRPr sz="4400">
                <a:solidFill>
                  <a:schemeClr val="tx1"/>
                </a:solidFill>
                <a:latin typeface="Arial" charset="0"/>
              </a:defRPr>
            </a:lvl4pPr>
            <a:lvl5pPr algn="l" rtl="0" eaLnBrk="0" fontAlgn="base" hangingPunct="0">
              <a:lnSpc>
                <a:spcPct val="90000"/>
              </a:lnSpc>
              <a:spcBef>
                <a:spcPct val="0"/>
              </a:spcBef>
              <a:spcAft>
                <a:spcPct val="0"/>
              </a:spcAft>
              <a:defRPr sz="4400">
                <a:solidFill>
                  <a:schemeClr val="tx1"/>
                </a:solidFill>
                <a:latin typeface="Arial" charset="0"/>
              </a:defRPr>
            </a:lvl5pPr>
            <a:lvl6pPr marL="457200" algn="l" rtl="0" fontAlgn="base">
              <a:lnSpc>
                <a:spcPct val="90000"/>
              </a:lnSpc>
              <a:spcBef>
                <a:spcPct val="0"/>
              </a:spcBef>
              <a:spcAft>
                <a:spcPct val="0"/>
              </a:spcAft>
              <a:defRPr sz="4400">
                <a:solidFill>
                  <a:schemeClr val="tx1"/>
                </a:solidFill>
                <a:latin typeface="Arial" charset="0"/>
              </a:defRPr>
            </a:lvl6pPr>
            <a:lvl7pPr marL="914400" algn="l" rtl="0" fontAlgn="base">
              <a:lnSpc>
                <a:spcPct val="90000"/>
              </a:lnSpc>
              <a:spcBef>
                <a:spcPct val="0"/>
              </a:spcBef>
              <a:spcAft>
                <a:spcPct val="0"/>
              </a:spcAft>
              <a:defRPr sz="4400">
                <a:solidFill>
                  <a:schemeClr val="tx1"/>
                </a:solidFill>
                <a:latin typeface="Arial" charset="0"/>
              </a:defRPr>
            </a:lvl7pPr>
            <a:lvl8pPr marL="1371600" algn="l" rtl="0" fontAlgn="base">
              <a:lnSpc>
                <a:spcPct val="90000"/>
              </a:lnSpc>
              <a:spcBef>
                <a:spcPct val="0"/>
              </a:spcBef>
              <a:spcAft>
                <a:spcPct val="0"/>
              </a:spcAft>
              <a:defRPr sz="4400">
                <a:solidFill>
                  <a:schemeClr val="tx1"/>
                </a:solidFill>
                <a:latin typeface="Arial" charset="0"/>
              </a:defRPr>
            </a:lvl8pPr>
            <a:lvl9pPr marL="1828800" algn="l" rtl="0" fontAlgn="base">
              <a:lnSpc>
                <a:spcPct val="90000"/>
              </a:lnSpc>
              <a:spcBef>
                <a:spcPct val="0"/>
              </a:spcBef>
              <a:spcAft>
                <a:spcPct val="0"/>
              </a:spcAft>
              <a:defRPr sz="4400">
                <a:solidFill>
                  <a:schemeClr val="tx1"/>
                </a:solidFill>
                <a:latin typeface="Arial" charset="0"/>
              </a:defRPr>
            </a:lvl9pPr>
          </a:lstStyle>
          <a:p>
            <a:pPr algn="just">
              <a:lnSpc>
                <a:spcPct val="110000"/>
              </a:lnSpc>
            </a:pPr>
            <a:r>
              <a:rPr lang="uk-UA" sz="2000" b="1" dirty="0">
                <a:latin typeface="Arial" charset="0"/>
                <a:ea typeface="+mn-ea"/>
                <a:cs typeface="+mn-cs"/>
              </a:rPr>
              <a:t>Загальний обсяг </a:t>
            </a:r>
            <a:r>
              <a:rPr lang="uk-UA" sz="2000" dirty="0">
                <a:latin typeface="Arial" charset="0"/>
                <a:ea typeface="+mn-ea"/>
                <a:cs typeface="+mn-cs"/>
              </a:rPr>
              <a:t>вибіркової частини освітньої програми та навчального плану має становити:</a:t>
            </a:r>
          </a:p>
          <a:p>
            <a:pPr algn="just">
              <a:lnSpc>
                <a:spcPct val="110000"/>
              </a:lnSpc>
            </a:pPr>
            <a:endParaRPr lang="uk-UA" sz="2000" dirty="0">
              <a:latin typeface="Arial" charset="0"/>
              <a:ea typeface="+mn-ea"/>
              <a:cs typeface="+mn-cs"/>
            </a:endParaRPr>
          </a:p>
          <a:p>
            <a:pPr algn="just">
              <a:lnSpc>
                <a:spcPct val="110000"/>
              </a:lnSpc>
            </a:pPr>
            <a:r>
              <a:rPr lang="uk-UA" sz="2000" i="1" dirty="0">
                <a:latin typeface="Arial" charset="0"/>
                <a:ea typeface="+mn-ea"/>
                <a:cs typeface="+mn-cs"/>
              </a:rPr>
              <a:t>для третього (</a:t>
            </a:r>
            <a:r>
              <a:rPr lang="uk-UA" sz="2000" i="1" dirty="0" err="1">
                <a:latin typeface="Arial" charset="0"/>
                <a:ea typeface="+mn-ea"/>
                <a:cs typeface="+mn-cs"/>
              </a:rPr>
              <a:t>освітньо</a:t>
            </a:r>
            <a:r>
              <a:rPr lang="uk-UA" sz="2000" i="1" dirty="0">
                <a:latin typeface="Arial" charset="0"/>
                <a:ea typeface="+mn-ea"/>
                <a:cs typeface="+mn-cs"/>
              </a:rPr>
              <a:t>-наукового) рівня:</a:t>
            </a:r>
          </a:p>
          <a:p>
            <a:pPr marL="342900" indent="-342900" algn="just">
              <a:lnSpc>
                <a:spcPct val="110000"/>
              </a:lnSpc>
              <a:buFont typeface="Wingdings" panose="05000000000000000000" pitchFamily="2" charset="2"/>
              <a:buChar char="v"/>
            </a:pPr>
            <a:r>
              <a:rPr lang="uk-UA" sz="2000" b="1" i="1" dirty="0">
                <a:solidFill>
                  <a:srgbClr val="FF0000"/>
                </a:solidFill>
                <a:latin typeface="Arial" charset="0"/>
                <a:ea typeface="+mn-ea"/>
                <a:cs typeface="+mn-cs"/>
              </a:rPr>
              <a:t>не менше 10 кредитів ЄКТС</a:t>
            </a:r>
            <a:r>
              <a:rPr lang="uk-UA" sz="2000" dirty="0">
                <a:latin typeface="Arial" charset="0"/>
                <a:ea typeface="+mn-ea"/>
                <a:cs typeface="+mn-cs"/>
              </a:rPr>
              <a:t>, якщо обсяг освітньої програми 40 кредитів ЄКТС;</a:t>
            </a:r>
          </a:p>
          <a:p>
            <a:pPr marL="342900" indent="-342900" algn="just">
              <a:lnSpc>
                <a:spcPct val="110000"/>
              </a:lnSpc>
              <a:buFont typeface="Wingdings" panose="05000000000000000000" pitchFamily="2" charset="2"/>
              <a:buChar char="v"/>
            </a:pPr>
            <a:r>
              <a:rPr lang="uk-UA" sz="2000" b="1" i="1" dirty="0">
                <a:solidFill>
                  <a:srgbClr val="FF0000"/>
                </a:solidFill>
                <a:latin typeface="Arial" charset="0"/>
                <a:ea typeface="+mn-ea"/>
                <a:cs typeface="+mn-cs"/>
              </a:rPr>
              <a:t>не менше 15 кредитів ЄКТС</a:t>
            </a:r>
            <a:r>
              <a:rPr lang="uk-UA" sz="2000" dirty="0">
                <a:latin typeface="Arial" charset="0"/>
                <a:ea typeface="+mn-ea"/>
                <a:cs typeface="+mn-cs"/>
              </a:rPr>
              <a:t>, якщо обсяг освітньої програми 60 кредитів ЄКТС.</a:t>
            </a:r>
          </a:p>
        </p:txBody>
      </p:sp>
      <p:sp>
        <p:nvSpPr>
          <p:cNvPr id="6" name="Текст 1">
            <a:extLst>
              <a:ext uri="{FF2B5EF4-FFF2-40B4-BE49-F238E27FC236}">
                <a16:creationId xmlns:a16="http://schemas.microsoft.com/office/drawing/2014/main" id="{59CBB1CF-C9E3-4252-B8A4-8A3E6A83B463}"/>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uk-UA" b="0" i="1" dirty="0">
                <a:solidFill>
                  <a:schemeClr val="accent2"/>
                </a:solidFill>
              </a:rPr>
              <a:t>Положення про формування переліку та обрання навчальних дисциплін здобувачами вищої освіти </a:t>
            </a:r>
          </a:p>
        </p:txBody>
      </p:sp>
    </p:spTree>
    <p:extLst>
      <p:ext uri="{BB962C8B-B14F-4D97-AF65-F5344CB8AC3E}">
        <p14:creationId xmlns:p14="http://schemas.microsoft.com/office/powerpoint/2010/main" val="3010546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1">
            <a:extLst>
              <a:ext uri="{FF2B5EF4-FFF2-40B4-BE49-F238E27FC236}">
                <a16:creationId xmlns:a16="http://schemas.microsoft.com/office/drawing/2014/main" id="{282205EB-7FE5-4F8D-9943-E59A1671536F}"/>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uk-UA" b="0" i="1" dirty="0">
                <a:solidFill>
                  <a:schemeClr val="accent2"/>
                </a:solidFill>
              </a:rPr>
              <a:t>Положення про формування переліку та обрання навчальних дисциплін здобувачами вищої освіти</a:t>
            </a:r>
          </a:p>
        </p:txBody>
      </p:sp>
      <p:sp>
        <p:nvSpPr>
          <p:cNvPr id="5" name="Прямоугольник 4">
            <a:extLst>
              <a:ext uri="{FF2B5EF4-FFF2-40B4-BE49-F238E27FC236}">
                <a16:creationId xmlns:a16="http://schemas.microsoft.com/office/drawing/2014/main" id="{6D774D0F-ACBA-4B4B-A68F-E5F47EF68E9E}"/>
              </a:ext>
            </a:extLst>
          </p:cNvPr>
          <p:cNvSpPr/>
          <p:nvPr/>
        </p:nvSpPr>
        <p:spPr>
          <a:xfrm>
            <a:off x="473583" y="895867"/>
            <a:ext cx="11051403" cy="2246769"/>
          </a:xfrm>
          <a:prstGeom prst="rect">
            <a:avLst/>
          </a:prstGeom>
        </p:spPr>
        <p:txBody>
          <a:bodyPr wrap="square">
            <a:spAutoFit/>
          </a:bodyPr>
          <a:lstStyle/>
          <a:p>
            <a:pPr algn="just"/>
            <a:r>
              <a:rPr lang="uk-UA" sz="2000" b="1" i="1" dirty="0">
                <a:solidFill>
                  <a:srgbClr val="FF0000"/>
                </a:solidFill>
              </a:rPr>
              <a:t>Вибіркова частина освітньої програми</a:t>
            </a:r>
            <a:r>
              <a:rPr lang="uk-UA" sz="2000" dirty="0"/>
              <a:t> та навчального плану має містити </a:t>
            </a:r>
            <a:r>
              <a:rPr lang="uk-UA" sz="2000" b="1" i="1" dirty="0">
                <a:solidFill>
                  <a:srgbClr val="FF0000"/>
                </a:solidFill>
              </a:rPr>
              <a:t>дві складові</a:t>
            </a:r>
            <a:r>
              <a:rPr lang="uk-UA" sz="2000" dirty="0"/>
              <a:t>: </a:t>
            </a:r>
            <a:r>
              <a:rPr lang="uk-UA" sz="2000" b="1" i="1" dirty="0">
                <a:solidFill>
                  <a:srgbClr val="0070C0"/>
                </a:solidFill>
              </a:rPr>
              <a:t>дисципліни, які спрямовані на розвиток </a:t>
            </a:r>
            <a:r>
              <a:rPr lang="en-US" sz="2000" b="1" i="1" dirty="0">
                <a:solidFill>
                  <a:srgbClr val="0070C0"/>
                </a:solidFill>
              </a:rPr>
              <a:t>Soft Skills</a:t>
            </a:r>
            <a:r>
              <a:rPr lang="en-US" sz="2000" dirty="0"/>
              <a:t>, </a:t>
            </a:r>
            <a:r>
              <a:rPr lang="uk-UA" sz="2000" dirty="0"/>
              <a:t>та </a:t>
            </a:r>
            <a:r>
              <a:rPr lang="uk-UA" sz="2000" b="1" i="1" dirty="0">
                <a:solidFill>
                  <a:srgbClr val="0070C0"/>
                </a:solidFill>
              </a:rPr>
              <a:t>вибіркові фахові дисципліни</a:t>
            </a:r>
            <a:r>
              <a:rPr lang="uk-UA" sz="2000" dirty="0"/>
              <a:t>, що обрані для вивчення здобувачами із запропонованого переліку вибіркових навчальних дисциплін.</a:t>
            </a:r>
          </a:p>
          <a:p>
            <a:pPr algn="just"/>
            <a:endParaRPr lang="uk-UA" sz="2000" dirty="0"/>
          </a:p>
          <a:p>
            <a:pPr algn="just"/>
            <a:r>
              <a:rPr lang="uk-UA" sz="2000" b="1" i="1" dirty="0">
                <a:solidFill>
                  <a:srgbClr val="FF0000"/>
                </a:solidFill>
              </a:rPr>
              <a:t>Загальний обсяг дисциплін</a:t>
            </a:r>
            <a:r>
              <a:rPr lang="uk-UA" sz="2000" dirty="0"/>
              <a:t>, які спрямовані на розвиток </a:t>
            </a:r>
            <a:r>
              <a:rPr lang="en-US" sz="2000" dirty="0"/>
              <a:t>Soft Skills: </a:t>
            </a:r>
            <a:endParaRPr lang="uk-UA" sz="2000" dirty="0"/>
          </a:p>
          <a:p>
            <a:pPr marL="342900" indent="-342900" algn="just">
              <a:buFont typeface="Wingdings" panose="05000000000000000000" pitchFamily="2" charset="2"/>
              <a:buChar char="ü"/>
            </a:pPr>
            <a:r>
              <a:rPr lang="uk-UA" sz="2000" dirty="0"/>
              <a:t>для третього (</a:t>
            </a:r>
            <a:r>
              <a:rPr lang="uk-UA" sz="2000" dirty="0" err="1"/>
              <a:t>освітньо</a:t>
            </a:r>
            <a:r>
              <a:rPr lang="uk-UA" sz="2000" dirty="0"/>
              <a:t>-наукового) рівня – </a:t>
            </a:r>
            <a:r>
              <a:rPr lang="uk-UA" sz="2000" b="1" i="1" dirty="0">
                <a:solidFill>
                  <a:srgbClr val="FF0000"/>
                </a:solidFill>
              </a:rPr>
              <a:t>4 кредити ЄКТС</a:t>
            </a:r>
            <a:r>
              <a:rPr lang="uk-UA" sz="2000" dirty="0"/>
              <a:t>.</a:t>
            </a:r>
          </a:p>
        </p:txBody>
      </p:sp>
      <p:pic>
        <p:nvPicPr>
          <p:cNvPr id="2" name="Рисунок 1">
            <a:extLst>
              <a:ext uri="{FF2B5EF4-FFF2-40B4-BE49-F238E27FC236}">
                <a16:creationId xmlns:a16="http://schemas.microsoft.com/office/drawing/2014/main" id="{DDC15714-8EE6-07BA-C162-29C1B0D65A4A}"/>
              </a:ext>
            </a:extLst>
          </p:cNvPr>
          <p:cNvPicPr>
            <a:picLocks noChangeAspect="1"/>
          </p:cNvPicPr>
          <p:nvPr/>
        </p:nvPicPr>
        <p:blipFill>
          <a:blip r:embed="rId2"/>
          <a:stretch>
            <a:fillRect/>
          </a:stretch>
        </p:blipFill>
        <p:spPr>
          <a:xfrm>
            <a:off x="2043112" y="3841989"/>
            <a:ext cx="8105775" cy="2457450"/>
          </a:xfrm>
          <a:prstGeom prst="rect">
            <a:avLst/>
          </a:prstGeom>
        </p:spPr>
      </p:pic>
      <p:sp>
        <p:nvSpPr>
          <p:cNvPr id="3" name="TextBox 2">
            <a:extLst>
              <a:ext uri="{FF2B5EF4-FFF2-40B4-BE49-F238E27FC236}">
                <a16:creationId xmlns:a16="http://schemas.microsoft.com/office/drawing/2014/main" id="{C9D71C69-E5BE-81A6-F5A7-8D1DC1F8B5D9}"/>
              </a:ext>
            </a:extLst>
          </p:cNvPr>
          <p:cNvSpPr txBox="1"/>
          <p:nvPr/>
        </p:nvSpPr>
        <p:spPr>
          <a:xfrm>
            <a:off x="939573" y="3450412"/>
            <a:ext cx="10312854" cy="369332"/>
          </a:xfrm>
          <a:prstGeom prst="rect">
            <a:avLst/>
          </a:prstGeom>
          <a:noFill/>
        </p:spPr>
        <p:txBody>
          <a:bodyPr wrap="square">
            <a:spAutoFit/>
          </a:bodyPr>
          <a:lstStyle/>
          <a:p>
            <a:pPr algn="ctr"/>
            <a:r>
              <a:rPr lang="uk-UA" dirty="0"/>
              <a:t>Розподіл загального обсягу дисциплін, які спрямовані на розвиток </a:t>
            </a:r>
            <a:r>
              <a:rPr lang="en-US" dirty="0"/>
              <a:t>Soft Skills</a:t>
            </a:r>
            <a:endParaRPr lang="uk-UA" dirty="0"/>
          </a:p>
        </p:txBody>
      </p:sp>
    </p:spTree>
    <p:extLst>
      <p:ext uri="{BB962C8B-B14F-4D97-AF65-F5344CB8AC3E}">
        <p14:creationId xmlns:p14="http://schemas.microsoft.com/office/powerpoint/2010/main" val="7551175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D677456-1D64-4260-ADA7-38616745115D}"/>
              </a:ext>
            </a:extLst>
          </p:cNvPr>
          <p:cNvSpPr txBox="1"/>
          <p:nvPr/>
        </p:nvSpPr>
        <p:spPr>
          <a:xfrm>
            <a:off x="675861" y="1074509"/>
            <a:ext cx="5933661" cy="5016758"/>
          </a:xfrm>
          <a:prstGeom prst="rect">
            <a:avLst/>
          </a:prstGeom>
          <a:noFill/>
        </p:spPr>
        <p:txBody>
          <a:bodyPr wrap="square">
            <a:spAutoFit/>
          </a:bodyPr>
          <a:lstStyle/>
          <a:p>
            <a:pPr algn="just"/>
            <a:r>
              <a:rPr lang="hu-HU" sz="2000" b="1" dirty="0"/>
              <a:t>Soft </a:t>
            </a:r>
            <a:r>
              <a:rPr lang="en-US" sz="2000" b="1" dirty="0"/>
              <a:t>S</a:t>
            </a:r>
            <a:r>
              <a:rPr lang="hu-HU" sz="2000" b="1" dirty="0"/>
              <a:t>kills</a:t>
            </a:r>
            <a:r>
              <a:rPr lang="hu-HU" sz="2000" dirty="0"/>
              <a:t> (</a:t>
            </a:r>
            <a:r>
              <a:rPr lang="uk-UA" sz="2000" dirty="0"/>
              <a:t>так звані </a:t>
            </a:r>
            <a:r>
              <a:rPr lang="ru-RU" sz="2000" dirty="0"/>
              <a:t>«</a:t>
            </a:r>
            <a:r>
              <a:rPr lang="uk-UA" sz="2000" dirty="0"/>
              <a:t>м’які навички», «соціальні навички» чи «навички успішності») дозволяють випускникам ЗВО бути успішними на своєму робочому місці. До</a:t>
            </a:r>
            <a:r>
              <a:rPr lang="ru-RU" sz="2000" dirty="0"/>
              <a:t> </a:t>
            </a:r>
            <a:r>
              <a:rPr lang="en-US" sz="2000" dirty="0"/>
              <a:t>S</a:t>
            </a:r>
            <a:r>
              <a:rPr lang="hu-HU" sz="2000" dirty="0"/>
              <a:t>oft </a:t>
            </a:r>
            <a:r>
              <a:rPr lang="en-US" sz="2000" dirty="0"/>
              <a:t>S</a:t>
            </a:r>
            <a:r>
              <a:rPr lang="hu-HU" sz="2000" dirty="0"/>
              <a:t>kills </a:t>
            </a:r>
            <a:r>
              <a:rPr lang="uk-UA" sz="2000" dirty="0"/>
              <a:t>зараховують </a:t>
            </a:r>
            <a:r>
              <a:rPr lang="uk-UA" sz="2000" b="1" i="1" dirty="0"/>
              <a:t>навички</a:t>
            </a:r>
            <a:r>
              <a:rPr lang="uk-UA" sz="2000" dirty="0"/>
              <a:t> </a:t>
            </a:r>
            <a:r>
              <a:rPr lang="uk-UA" sz="2000" b="1" i="1" dirty="0"/>
              <a:t>комунікації, лідерство, здатність брати на себе відповідальність, працювати в критичних умовах, вміння вирішувати конфлікти, працювати в команді, управляти своїм часом, розуміння важливості</a:t>
            </a:r>
            <a:r>
              <a:rPr lang="ru-RU" sz="2000" b="1" i="1" dirty="0"/>
              <a:t> </a:t>
            </a:r>
            <a:r>
              <a:rPr lang="hu-HU" sz="2000" b="1" i="1" dirty="0"/>
              <a:t>deadline </a:t>
            </a:r>
            <a:r>
              <a:rPr lang="hu-HU" sz="2000" dirty="0"/>
              <a:t>(</a:t>
            </a:r>
            <a:r>
              <a:rPr lang="uk-UA" sz="2000" dirty="0"/>
              <a:t>вчасного виконання поставлених завдань</a:t>
            </a:r>
            <a:r>
              <a:rPr lang="ru-RU" sz="2000" dirty="0"/>
              <a:t>), </a:t>
            </a:r>
            <a:r>
              <a:rPr lang="uk-UA" sz="2000" b="1" i="1" dirty="0"/>
              <a:t>здатність </a:t>
            </a:r>
            <a:r>
              <a:rPr lang="uk-UA" sz="2000" b="1" i="1" dirty="0" err="1"/>
              <a:t>логічно</a:t>
            </a:r>
            <a:r>
              <a:rPr lang="uk-UA" sz="2000" b="1" i="1" dirty="0"/>
              <a:t> і критично мислити, самостійно приймати рішення, креативність та ін</a:t>
            </a:r>
            <a:r>
              <a:rPr lang="uk-UA" sz="2000" dirty="0"/>
              <a:t>. Іноді до соціальних навичок також зараховують знання іноземних мов, насамперед англійської мови. </a:t>
            </a:r>
            <a:r>
              <a:rPr lang="en-US" sz="2000" dirty="0">
                <a:hlinkClick r:id="rId2"/>
              </a:rPr>
              <a:t>http://surl.li/adeyq</a:t>
            </a:r>
            <a:r>
              <a:rPr lang="en-US" sz="2000" dirty="0"/>
              <a:t> </a:t>
            </a:r>
            <a:endParaRPr lang="uk-UA" sz="2000" dirty="0"/>
          </a:p>
        </p:txBody>
      </p:sp>
      <p:sp>
        <p:nvSpPr>
          <p:cNvPr id="11" name="TextBox 10">
            <a:extLst>
              <a:ext uri="{FF2B5EF4-FFF2-40B4-BE49-F238E27FC236}">
                <a16:creationId xmlns:a16="http://schemas.microsoft.com/office/drawing/2014/main" id="{A29BF097-14F2-415F-8EE0-5B7D6ECB1E70}"/>
              </a:ext>
            </a:extLst>
          </p:cNvPr>
          <p:cNvSpPr txBox="1"/>
          <p:nvPr/>
        </p:nvSpPr>
        <p:spPr>
          <a:xfrm>
            <a:off x="785191" y="5977833"/>
            <a:ext cx="10465904" cy="338554"/>
          </a:xfrm>
          <a:prstGeom prst="rect">
            <a:avLst/>
          </a:prstGeom>
          <a:noFill/>
        </p:spPr>
        <p:txBody>
          <a:bodyPr wrap="square">
            <a:spAutoFit/>
          </a:bodyPr>
          <a:lstStyle/>
          <a:p>
            <a:r>
              <a:rPr lang="en-US" sz="1600" dirty="0"/>
              <a:t> </a:t>
            </a:r>
            <a:endParaRPr lang="ru-RU" sz="1600" dirty="0"/>
          </a:p>
        </p:txBody>
      </p:sp>
      <p:pic>
        <p:nvPicPr>
          <p:cNvPr id="1026" name="Picture 2" descr="3д человечки для презентации картинки и фото">
            <a:extLst>
              <a:ext uri="{FF2B5EF4-FFF2-40B4-BE49-F238E27FC236}">
                <a16:creationId xmlns:a16="http://schemas.microsoft.com/office/drawing/2014/main" id="{567CA13E-1B30-4886-AC1C-68B8604D522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225" t="6383" r="6877"/>
          <a:stretch/>
        </p:blipFill>
        <p:spPr bwMode="auto">
          <a:xfrm>
            <a:off x="7056783" y="1053547"/>
            <a:ext cx="4552122" cy="4019423"/>
          </a:xfrm>
          <a:prstGeom prst="rect">
            <a:avLst/>
          </a:prstGeom>
          <a:noFill/>
          <a:extLst>
            <a:ext uri="{909E8E84-426E-40DD-AFC4-6F175D3DCCD1}">
              <a14:hiddenFill xmlns:a14="http://schemas.microsoft.com/office/drawing/2010/main">
                <a:solidFill>
                  <a:srgbClr val="FFFFFF"/>
                </a:solidFill>
              </a14:hiddenFill>
            </a:ext>
          </a:extLst>
        </p:spPr>
      </p:pic>
      <p:sp>
        <p:nvSpPr>
          <p:cNvPr id="13" name="Заголовок 1">
            <a:extLst>
              <a:ext uri="{FF2B5EF4-FFF2-40B4-BE49-F238E27FC236}">
                <a16:creationId xmlns:a16="http://schemas.microsoft.com/office/drawing/2014/main" id="{841C6D21-B834-44AF-9ECF-1868DD37C6A2}"/>
              </a:ext>
            </a:extLst>
          </p:cNvPr>
          <p:cNvSpPr txBox="1">
            <a:spLocks/>
          </p:cNvSpPr>
          <p:nvPr/>
        </p:nvSpPr>
        <p:spPr>
          <a:xfrm>
            <a:off x="3189063" y="148684"/>
            <a:ext cx="5813874" cy="675861"/>
          </a:xfrm>
          <a:prstGeom prst="rect">
            <a:avLst/>
          </a:prstGeom>
        </p:spPr>
        <p:txBody>
          <a:bodyPr anchor="ctr">
            <a:normAutofit fontScale="97500"/>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pPr algn="ctr"/>
            <a:r>
              <a:rPr lang="en-US" sz="2800" b="0" i="1" dirty="0">
                <a:solidFill>
                  <a:schemeClr val="accent2"/>
                </a:solidFill>
                <a:latin typeface="+mn-lt"/>
                <a:ea typeface="+mn-ea"/>
                <a:cs typeface="+mn-cs"/>
              </a:rPr>
              <a:t>Soft skills</a:t>
            </a:r>
            <a:endParaRPr lang="uk-UA" sz="2800" b="0" i="1" dirty="0">
              <a:solidFill>
                <a:schemeClr val="accent2"/>
              </a:solidFill>
              <a:latin typeface="+mn-lt"/>
              <a:ea typeface="+mn-ea"/>
              <a:cs typeface="+mn-cs"/>
            </a:endParaRPr>
          </a:p>
        </p:txBody>
      </p:sp>
    </p:spTree>
    <p:extLst>
      <p:ext uri="{BB962C8B-B14F-4D97-AF65-F5344CB8AC3E}">
        <p14:creationId xmlns:p14="http://schemas.microsoft.com/office/powerpoint/2010/main" val="4238220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BB7490A-98F7-4867-B61A-53B699D84376}"/>
              </a:ext>
            </a:extLst>
          </p:cNvPr>
          <p:cNvSpPr txBox="1"/>
          <p:nvPr/>
        </p:nvSpPr>
        <p:spPr>
          <a:xfrm>
            <a:off x="2839723" y="518864"/>
            <a:ext cx="8142633" cy="338554"/>
          </a:xfrm>
          <a:prstGeom prst="rect">
            <a:avLst/>
          </a:prstGeom>
          <a:noFill/>
        </p:spPr>
        <p:txBody>
          <a:bodyPr wrap="square">
            <a:spAutoFit/>
          </a:bodyPr>
          <a:lstStyle/>
          <a:p>
            <a:r>
              <a:rPr lang="ru-RU" sz="1600" dirty="0">
                <a:hlinkClick r:id="rId2"/>
              </a:rPr>
              <a:t>https://studlifeod.onaft.edu.ua/wp-content/uploads/2021/01/soft-skills.pdf</a:t>
            </a:r>
            <a:r>
              <a:rPr lang="ru-RU" sz="1600" dirty="0"/>
              <a:t> </a:t>
            </a:r>
          </a:p>
        </p:txBody>
      </p:sp>
      <p:graphicFrame>
        <p:nvGraphicFramePr>
          <p:cNvPr id="6" name="Схема 5">
            <a:extLst>
              <a:ext uri="{FF2B5EF4-FFF2-40B4-BE49-F238E27FC236}">
                <a16:creationId xmlns:a16="http://schemas.microsoft.com/office/drawing/2014/main" id="{D7BCDAFA-C6CF-4488-A201-F08E30FEDA2E}"/>
              </a:ext>
            </a:extLst>
          </p:cNvPr>
          <p:cNvGraphicFramePr/>
          <p:nvPr/>
        </p:nvGraphicFramePr>
        <p:xfrm>
          <a:off x="710095" y="824545"/>
          <a:ext cx="10928626" cy="23316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Заголовок 1">
            <a:extLst>
              <a:ext uri="{FF2B5EF4-FFF2-40B4-BE49-F238E27FC236}">
                <a16:creationId xmlns:a16="http://schemas.microsoft.com/office/drawing/2014/main" id="{7ABC6165-56DD-41F2-A301-F5AA8A6386E8}"/>
              </a:ext>
            </a:extLst>
          </p:cNvPr>
          <p:cNvSpPr txBox="1">
            <a:spLocks/>
          </p:cNvSpPr>
          <p:nvPr/>
        </p:nvSpPr>
        <p:spPr>
          <a:xfrm>
            <a:off x="3189063" y="148684"/>
            <a:ext cx="5813874" cy="675861"/>
          </a:xfrm>
          <a:prstGeom prst="rect">
            <a:avLst/>
          </a:prstGeom>
        </p:spPr>
        <p:txBody>
          <a:bodyPr anchor="ctr">
            <a:normAutofit fontScale="97500"/>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pPr algn="ctr"/>
            <a:r>
              <a:rPr lang="uk-UA" sz="2700" b="0" i="1" dirty="0">
                <a:solidFill>
                  <a:schemeClr val="accent2"/>
                </a:solidFill>
                <a:latin typeface="+mn-lt"/>
                <a:ea typeface="+mn-ea"/>
                <a:cs typeface="+mn-cs"/>
              </a:rPr>
              <a:t>Основні </a:t>
            </a:r>
            <a:r>
              <a:rPr lang="en-US" sz="2700" b="0" i="1" dirty="0">
                <a:solidFill>
                  <a:schemeClr val="accent2"/>
                </a:solidFill>
                <a:latin typeface="+mn-lt"/>
                <a:ea typeface="+mn-ea"/>
                <a:cs typeface="+mn-cs"/>
              </a:rPr>
              <a:t>Soft Skills</a:t>
            </a:r>
            <a:endParaRPr lang="uk-UA" sz="2700" b="0" i="1" dirty="0">
              <a:solidFill>
                <a:schemeClr val="accent2"/>
              </a:solidFill>
              <a:latin typeface="+mn-lt"/>
              <a:ea typeface="+mn-ea"/>
              <a:cs typeface="+mn-cs"/>
            </a:endParaRPr>
          </a:p>
        </p:txBody>
      </p:sp>
      <p:graphicFrame>
        <p:nvGraphicFramePr>
          <p:cNvPr id="8" name="Схема 7">
            <a:extLst>
              <a:ext uri="{FF2B5EF4-FFF2-40B4-BE49-F238E27FC236}">
                <a16:creationId xmlns:a16="http://schemas.microsoft.com/office/drawing/2014/main" id="{83A5C478-A71D-49EC-A0E9-09EE67A2E7CA}"/>
              </a:ext>
            </a:extLst>
          </p:cNvPr>
          <p:cNvGraphicFramePr/>
          <p:nvPr>
            <p:extLst>
              <p:ext uri="{D42A27DB-BD31-4B8C-83A1-F6EECF244321}">
                <p14:modId xmlns:p14="http://schemas.microsoft.com/office/powerpoint/2010/main" val="3431940419"/>
              </p:ext>
            </p:extLst>
          </p:nvPr>
        </p:nvGraphicFramePr>
        <p:xfrm>
          <a:off x="710095" y="3428999"/>
          <a:ext cx="10928626" cy="260445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63438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Схема 6">
            <a:extLst>
              <a:ext uri="{FF2B5EF4-FFF2-40B4-BE49-F238E27FC236}">
                <a16:creationId xmlns:a16="http://schemas.microsoft.com/office/drawing/2014/main" id="{C16D3116-421D-4200-9C6C-824DEE11D1E8}"/>
              </a:ext>
            </a:extLst>
          </p:cNvPr>
          <p:cNvGraphicFramePr/>
          <p:nvPr>
            <p:extLst>
              <p:ext uri="{D42A27DB-BD31-4B8C-83A1-F6EECF244321}">
                <p14:modId xmlns:p14="http://schemas.microsoft.com/office/powerpoint/2010/main" val="167436792"/>
              </p:ext>
            </p:extLst>
          </p:nvPr>
        </p:nvGraphicFramePr>
        <p:xfrm>
          <a:off x="625224" y="623881"/>
          <a:ext cx="10928626" cy="35908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0" name="Группа 9">
            <a:extLst>
              <a:ext uri="{FF2B5EF4-FFF2-40B4-BE49-F238E27FC236}">
                <a16:creationId xmlns:a16="http://schemas.microsoft.com/office/drawing/2014/main" id="{4EB1AC8B-E833-4597-8949-5467738C8B7A}"/>
              </a:ext>
            </a:extLst>
          </p:cNvPr>
          <p:cNvGrpSpPr/>
          <p:nvPr/>
        </p:nvGrpSpPr>
        <p:grpSpPr>
          <a:xfrm>
            <a:off x="3780349" y="4635878"/>
            <a:ext cx="7773501" cy="1298577"/>
            <a:chOff x="3151893" y="1221324"/>
            <a:chExt cx="7773501" cy="1110036"/>
          </a:xfrm>
        </p:grpSpPr>
        <p:sp>
          <p:nvSpPr>
            <p:cNvPr id="14" name="Стрелка: вправо 13">
              <a:extLst>
                <a:ext uri="{FF2B5EF4-FFF2-40B4-BE49-F238E27FC236}">
                  <a16:creationId xmlns:a16="http://schemas.microsoft.com/office/drawing/2014/main" id="{BE0C8299-6FF4-467B-A8A6-FF20C8090413}"/>
                </a:ext>
              </a:extLst>
            </p:cNvPr>
            <p:cNvSpPr/>
            <p:nvPr/>
          </p:nvSpPr>
          <p:spPr>
            <a:xfrm>
              <a:off x="3151893" y="1221324"/>
              <a:ext cx="7773501" cy="1110036"/>
            </a:xfrm>
            <a:prstGeom prst="rightArrow">
              <a:avLst>
                <a:gd name="adj1" fmla="val 75000"/>
                <a:gd name="adj2" fmla="val 50000"/>
              </a:avLst>
            </a:prstGeom>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a:lstStyle/>
            <a:p>
              <a:endParaRPr lang="LID4096"/>
            </a:p>
          </p:txBody>
        </p:sp>
        <p:sp>
          <p:nvSpPr>
            <p:cNvPr id="15" name="Стрелка: вправо 4">
              <a:extLst>
                <a:ext uri="{FF2B5EF4-FFF2-40B4-BE49-F238E27FC236}">
                  <a16:creationId xmlns:a16="http://schemas.microsoft.com/office/drawing/2014/main" id="{80C8384B-4055-4C92-9B8B-06715E486D39}"/>
                </a:ext>
              </a:extLst>
            </p:cNvPr>
            <p:cNvSpPr txBox="1"/>
            <p:nvPr/>
          </p:nvSpPr>
          <p:spPr>
            <a:xfrm>
              <a:off x="3151893" y="1360079"/>
              <a:ext cx="7357238" cy="83252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uk-UA" sz="2000" kern="1200" noProof="0" dirty="0"/>
                <a:t>Самостійний аналіз своїх вчинків, поведінки, діяльності з метою оцінки власних дій, усвідомлення їх і прийняття рішень щодо подальшого розвитку.</a:t>
              </a:r>
            </a:p>
          </p:txBody>
        </p:sp>
      </p:grpSp>
      <p:grpSp>
        <p:nvGrpSpPr>
          <p:cNvPr id="11" name="Группа 10">
            <a:extLst>
              <a:ext uri="{FF2B5EF4-FFF2-40B4-BE49-F238E27FC236}">
                <a16:creationId xmlns:a16="http://schemas.microsoft.com/office/drawing/2014/main" id="{B8BB3336-CBA4-446E-A40F-70C815D52AD8}"/>
              </a:ext>
            </a:extLst>
          </p:cNvPr>
          <p:cNvGrpSpPr/>
          <p:nvPr/>
        </p:nvGrpSpPr>
        <p:grpSpPr>
          <a:xfrm>
            <a:off x="631687" y="4635878"/>
            <a:ext cx="3148661" cy="1298577"/>
            <a:chOff x="3231" y="1221324"/>
            <a:chExt cx="3148661" cy="1110036"/>
          </a:xfrm>
        </p:grpSpPr>
        <p:sp>
          <p:nvSpPr>
            <p:cNvPr id="12" name="Прямоугольник: скругленные углы 11">
              <a:extLst>
                <a:ext uri="{FF2B5EF4-FFF2-40B4-BE49-F238E27FC236}">
                  <a16:creationId xmlns:a16="http://schemas.microsoft.com/office/drawing/2014/main" id="{329FE8A6-93F9-4D6B-BAEA-25F701312418}"/>
                </a:ext>
              </a:extLst>
            </p:cNvPr>
            <p:cNvSpPr/>
            <p:nvPr/>
          </p:nvSpPr>
          <p:spPr>
            <a:xfrm>
              <a:off x="3231" y="1221324"/>
              <a:ext cx="3148661" cy="1110036"/>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LID4096"/>
            </a:p>
          </p:txBody>
        </p:sp>
        <p:sp>
          <p:nvSpPr>
            <p:cNvPr id="13" name="Прямоугольник: скругленные углы 6">
              <a:extLst>
                <a:ext uri="{FF2B5EF4-FFF2-40B4-BE49-F238E27FC236}">
                  <a16:creationId xmlns:a16="http://schemas.microsoft.com/office/drawing/2014/main" id="{C535CC4C-1106-4947-BEE5-5F3BB96C1796}"/>
                </a:ext>
              </a:extLst>
            </p:cNvPr>
            <p:cNvSpPr txBox="1"/>
            <p:nvPr/>
          </p:nvSpPr>
          <p:spPr>
            <a:xfrm>
              <a:off x="57418" y="1275511"/>
              <a:ext cx="3040287" cy="100166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ru-RU" sz="3000" kern="1200" noProof="0" dirty="0"/>
                <a:t> </a:t>
              </a:r>
              <a:r>
                <a:rPr lang="uk-UA" sz="3000" kern="1200" noProof="0" dirty="0"/>
                <a:t>Самоаналіз і саморефлексія</a:t>
              </a:r>
            </a:p>
          </p:txBody>
        </p:sp>
      </p:grpSp>
    </p:spTree>
    <p:extLst>
      <p:ext uri="{BB962C8B-B14F-4D97-AF65-F5344CB8AC3E}">
        <p14:creationId xmlns:p14="http://schemas.microsoft.com/office/powerpoint/2010/main" val="31296317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a:extLst>
              <a:ext uri="{FF2B5EF4-FFF2-40B4-BE49-F238E27FC236}">
                <a16:creationId xmlns:a16="http://schemas.microsoft.com/office/drawing/2014/main" id="{0CEF0769-5D40-4FEE-94E2-310B4A0F753D}"/>
              </a:ext>
            </a:extLst>
          </p:cNvPr>
          <p:cNvGraphicFramePr/>
          <p:nvPr>
            <p:extLst>
              <p:ext uri="{D42A27DB-BD31-4B8C-83A1-F6EECF244321}">
                <p14:modId xmlns:p14="http://schemas.microsoft.com/office/powerpoint/2010/main" val="2343039821"/>
              </p:ext>
            </p:extLst>
          </p:nvPr>
        </p:nvGraphicFramePr>
        <p:xfrm>
          <a:off x="710095" y="3976522"/>
          <a:ext cx="10928626" cy="23316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Схема 3">
            <a:extLst>
              <a:ext uri="{FF2B5EF4-FFF2-40B4-BE49-F238E27FC236}">
                <a16:creationId xmlns:a16="http://schemas.microsoft.com/office/drawing/2014/main" id="{1123976A-68E9-4E67-AAE4-2B847A846D7B}"/>
              </a:ext>
            </a:extLst>
          </p:cNvPr>
          <p:cNvGraphicFramePr/>
          <p:nvPr/>
        </p:nvGraphicFramePr>
        <p:xfrm>
          <a:off x="710095" y="549832"/>
          <a:ext cx="10928626" cy="315348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6203286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1">
            <a:extLst>
              <a:ext uri="{FF2B5EF4-FFF2-40B4-BE49-F238E27FC236}">
                <a16:creationId xmlns:a16="http://schemas.microsoft.com/office/drawing/2014/main" id="{104F65BF-FF12-4028-8168-4657EF347652}"/>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uk-UA" b="0" i="1" dirty="0">
                <a:solidFill>
                  <a:schemeClr val="accent2"/>
                </a:solidFill>
              </a:rPr>
              <a:t>Положення про формування переліку та обрання навчальних дисциплін здобувачами вищої освіти</a:t>
            </a:r>
          </a:p>
        </p:txBody>
      </p:sp>
      <p:sp>
        <p:nvSpPr>
          <p:cNvPr id="5" name="Прямоугольник 4">
            <a:extLst>
              <a:ext uri="{FF2B5EF4-FFF2-40B4-BE49-F238E27FC236}">
                <a16:creationId xmlns:a16="http://schemas.microsoft.com/office/drawing/2014/main" id="{BEB9C103-CA8A-A308-D3E4-CC6939B140F4}"/>
              </a:ext>
            </a:extLst>
          </p:cNvPr>
          <p:cNvSpPr/>
          <p:nvPr/>
        </p:nvSpPr>
        <p:spPr>
          <a:xfrm>
            <a:off x="570298" y="1334715"/>
            <a:ext cx="11051403" cy="2800767"/>
          </a:xfrm>
          <a:prstGeom prst="rect">
            <a:avLst/>
          </a:prstGeom>
        </p:spPr>
        <p:txBody>
          <a:bodyPr wrap="square">
            <a:spAutoFit/>
          </a:bodyPr>
          <a:lstStyle/>
          <a:p>
            <a:pPr algn="just"/>
            <a:r>
              <a:rPr lang="uk-UA" sz="2000" b="1" i="1" dirty="0">
                <a:solidFill>
                  <a:srgbClr val="FF0000"/>
                </a:solidFill>
              </a:rPr>
              <a:t>Вибіркова частина освітньої програми </a:t>
            </a:r>
            <a:r>
              <a:rPr lang="uk-UA" sz="2000" dirty="0"/>
              <a:t>за відповідним рівнем вищої освіти в залежності від обсягу освітньої програми та терміну навчання </a:t>
            </a:r>
            <a:r>
              <a:rPr lang="uk-UA" sz="2000" b="1" i="1" dirty="0">
                <a:solidFill>
                  <a:srgbClr val="FF0000"/>
                </a:solidFill>
              </a:rPr>
              <a:t>може плануватися робочою групою </a:t>
            </a:r>
            <a:r>
              <a:rPr lang="uk-UA" sz="2000" dirty="0"/>
              <a:t>з розробки освітньої програми для:</a:t>
            </a:r>
          </a:p>
          <a:p>
            <a:pPr algn="just"/>
            <a:endParaRPr lang="uk-UA" sz="800" dirty="0"/>
          </a:p>
          <a:p>
            <a:pPr algn="just"/>
            <a:endParaRPr lang="uk-UA" sz="800" dirty="0"/>
          </a:p>
          <a:p>
            <a:pPr marL="342900" indent="-342900" algn="just">
              <a:buFont typeface="Wingdings" panose="05000000000000000000" pitchFamily="2" charset="2"/>
              <a:buChar char="v"/>
            </a:pPr>
            <a:r>
              <a:rPr lang="uk-UA" sz="2000" dirty="0"/>
              <a:t>третього (</a:t>
            </a:r>
            <a:r>
              <a:rPr lang="uk-UA" sz="2000" dirty="0" err="1"/>
              <a:t>освітньо</a:t>
            </a:r>
            <a:r>
              <a:rPr lang="uk-UA" sz="2000" dirty="0"/>
              <a:t>-наукового) рівня – на другому курсі.</a:t>
            </a:r>
          </a:p>
          <a:p>
            <a:pPr algn="just"/>
            <a:endParaRPr lang="uk-UA" sz="2000" dirty="0"/>
          </a:p>
          <a:p>
            <a:pPr algn="just"/>
            <a:r>
              <a:rPr lang="ru-RU" sz="2000" dirty="0"/>
              <a:t> </a:t>
            </a:r>
            <a:r>
              <a:rPr lang="ru-RU" sz="2000" dirty="0">
                <a:solidFill>
                  <a:srgbClr val="FF0000"/>
                </a:solidFill>
              </a:rPr>
              <a:t>УВАГА!!! </a:t>
            </a:r>
            <a:r>
              <a:rPr lang="uk-UA" sz="2000" dirty="0"/>
              <a:t>Розподіл </a:t>
            </a:r>
            <a:r>
              <a:rPr lang="uk-UA" sz="2000" b="1" i="1" dirty="0">
                <a:solidFill>
                  <a:srgbClr val="FF0000"/>
                </a:solidFill>
              </a:rPr>
              <a:t>обсягу вибіркових фахових дисциплін</a:t>
            </a:r>
            <a:r>
              <a:rPr lang="uk-UA" sz="2000" dirty="0"/>
              <a:t> за курсами навчання визначає робоча група при розробці освітньої програми та навчального плану.</a:t>
            </a:r>
          </a:p>
          <a:p>
            <a:pPr algn="just"/>
            <a:endParaRPr lang="uk-UA" sz="2000" dirty="0">
              <a:latin typeface="Lato Black" panose="020F0502020204030203" pitchFamily="34" charset="0"/>
              <a:ea typeface="Lato Black" panose="020F0502020204030203" pitchFamily="34" charset="0"/>
              <a:cs typeface="Lato Black" panose="020F0502020204030203" pitchFamily="34" charset="0"/>
            </a:endParaRPr>
          </a:p>
        </p:txBody>
      </p:sp>
    </p:spTree>
    <p:extLst>
      <p:ext uri="{BB962C8B-B14F-4D97-AF65-F5344CB8AC3E}">
        <p14:creationId xmlns:p14="http://schemas.microsoft.com/office/powerpoint/2010/main" val="1761382874"/>
      </p:ext>
    </p:extLst>
  </p:cSld>
  <p:clrMapOvr>
    <a:masterClrMapping/>
  </p:clrMapOvr>
</p:sld>
</file>

<file path=ppt/theme/theme1.xml><?xml version="1.0" encoding="utf-8"?>
<a:theme xmlns:a="http://schemas.openxmlformats.org/drawingml/2006/main" name="Тема Office">
  <a:themeElements>
    <a:clrScheme name="DNUT">
      <a:dk1>
        <a:sysClr val="windowText" lastClr="000000"/>
      </a:dk1>
      <a:lt1>
        <a:sysClr val="window" lastClr="FFFFFF"/>
      </a:lt1>
      <a:dk2>
        <a:srgbClr val="44546A"/>
      </a:dk2>
      <a:lt2>
        <a:srgbClr val="E7E6E6"/>
      </a:lt2>
      <a:accent1>
        <a:srgbClr val="C00000"/>
      </a:accent1>
      <a:accent2>
        <a:srgbClr val="035F8E"/>
      </a:accent2>
      <a:accent3>
        <a:srgbClr val="70AD47"/>
      </a:accent3>
      <a:accent4>
        <a:srgbClr val="093864"/>
      </a:accent4>
      <a:accent5>
        <a:srgbClr val="ED7D31"/>
      </a:accent5>
      <a:accent6>
        <a:srgbClr val="FFC000"/>
      </a:accent6>
      <a:hlink>
        <a:srgbClr val="5B9BD5"/>
      </a:hlink>
      <a:folHlink>
        <a:srgbClr val="70AD47"/>
      </a:folHlink>
    </a:clrScheme>
    <a:fontScheme name="DNUT Arial">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DNUT">
    <a:dk1>
      <a:sysClr val="windowText" lastClr="000000"/>
    </a:dk1>
    <a:lt1>
      <a:sysClr val="window" lastClr="FFFFFF"/>
    </a:lt1>
    <a:dk2>
      <a:srgbClr val="44546A"/>
    </a:dk2>
    <a:lt2>
      <a:srgbClr val="E7E6E6"/>
    </a:lt2>
    <a:accent1>
      <a:srgbClr val="C00000"/>
    </a:accent1>
    <a:accent2>
      <a:srgbClr val="035F8E"/>
    </a:accent2>
    <a:accent3>
      <a:srgbClr val="70AD47"/>
    </a:accent3>
    <a:accent4>
      <a:srgbClr val="093864"/>
    </a:accent4>
    <a:accent5>
      <a:srgbClr val="ED7D31"/>
    </a:accent5>
    <a:accent6>
      <a:srgbClr val="FFC000"/>
    </a:accent6>
    <a:hlink>
      <a:srgbClr val="5B9BD5"/>
    </a:hlink>
    <a:folHlink>
      <a:srgbClr val="70AD47"/>
    </a:folHlink>
  </a:clrScheme>
</a:themeOverride>
</file>

<file path=docProps/app.xml><?xml version="1.0" encoding="utf-8"?>
<Properties xmlns="http://schemas.openxmlformats.org/officeDocument/2006/extended-properties" xmlns:vt="http://schemas.openxmlformats.org/officeDocument/2006/docPropsVTypes">
  <Template/>
  <TotalTime>6423</TotalTime>
  <Words>2409</Words>
  <Application>Microsoft Office PowerPoint</Application>
  <PresentationFormat>Широкоэкранный</PresentationFormat>
  <Paragraphs>181</Paragraphs>
  <Slides>20</Slides>
  <Notes>3</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20</vt:i4>
      </vt:variant>
    </vt:vector>
  </HeadingPairs>
  <TitlesOfParts>
    <vt:vector size="25" baseType="lpstr">
      <vt:lpstr>Arial</vt:lpstr>
      <vt:lpstr>Calibri</vt:lpstr>
      <vt:lpstr>Lato Black</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Заболотна Юлія Олександрівна</cp:lastModifiedBy>
  <cp:revision>567</cp:revision>
  <cp:lastPrinted>2024-02-20T13:08:42Z</cp:lastPrinted>
  <dcterms:created xsi:type="dcterms:W3CDTF">2018-01-06T22:34:48Z</dcterms:created>
  <dcterms:modified xsi:type="dcterms:W3CDTF">2024-02-20T15:37:40Z</dcterms:modified>
</cp:coreProperties>
</file>